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8"/>
  </p:notesMasterIdLst>
  <p:sldIdLst>
    <p:sldId id="256" r:id="rId2"/>
    <p:sldId id="257" r:id="rId3"/>
    <p:sldId id="258" r:id="rId4"/>
    <p:sldId id="291" r:id="rId5"/>
    <p:sldId id="259" r:id="rId6"/>
    <p:sldId id="260" r:id="rId7"/>
    <p:sldId id="261" r:id="rId8"/>
    <p:sldId id="262" r:id="rId9"/>
    <p:sldId id="270" r:id="rId10"/>
    <p:sldId id="269" r:id="rId11"/>
    <p:sldId id="268" r:id="rId12"/>
    <p:sldId id="272" r:id="rId13"/>
    <p:sldId id="271" r:id="rId14"/>
    <p:sldId id="263" r:id="rId15"/>
    <p:sldId id="266" r:id="rId16"/>
    <p:sldId id="279" r:id="rId17"/>
    <p:sldId id="281" r:id="rId18"/>
    <p:sldId id="265" r:id="rId19"/>
    <p:sldId id="273" r:id="rId20"/>
    <p:sldId id="280" r:id="rId21"/>
    <p:sldId id="282" r:id="rId22"/>
    <p:sldId id="277" r:id="rId23"/>
    <p:sldId id="276" r:id="rId24"/>
    <p:sldId id="275" r:id="rId25"/>
    <p:sldId id="292" r:id="rId26"/>
    <p:sldId id="283" r:id="rId27"/>
    <p:sldId id="286" r:id="rId28"/>
    <p:sldId id="278" r:id="rId29"/>
    <p:sldId id="287" r:id="rId30"/>
    <p:sldId id="288" r:id="rId31"/>
    <p:sldId id="289" r:id="rId32"/>
    <p:sldId id="290" r:id="rId33"/>
    <p:sldId id="294" r:id="rId34"/>
    <p:sldId id="274" r:id="rId35"/>
    <p:sldId id="267" r:id="rId36"/>
    <p:sldId id="284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80"/>
    <p:restoredTop sz="82107"/>
  </p:normalViewPr>
  <p:slideViewPr>
    <p:cSldViewPr snapToGrid="0" snapToObjects="1">
      <p:cViewPr varScale="1">
        <p:scale>
          <a:sx n="112" d="100"/>
          <a:sy n="112" d="100"/>
        </p:scale>
        <p:origin x="97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9" d="100"/>
        <a:sy n="109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B47814-3B95-9641-80FF-66F29DFF785A}" type="datetimeFigureOut">
              <a:rPr lang="en-US" smtClean="0"/>
              <a:t>8/29/18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7CFDFD-46FD-2142-A3B2-5F563D2224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8037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“code smell” is an actual technical term!</a:t>
            </a:r>
          </a:p>
          <a:p>
            <a:endParaRPr lang="en-US" dirty="0"/>
          </a:p>
          <a:p>
            <a:r>
              <a:rPr lang="en-US" dirty="0"/>
              <a:t>~/n/MH/</a:t>
            </a:r>
            <a:r>
              <a:rPr lang="en-US" dirty="0" err="1"/>
              <a:t>nagra_git</a:t>
            </a:r>
            <a:r>
              <a:rPr lang="en-US" dirty="0"/>
              <a:t>/thesis/generative</a:t>
            </a:r>
            <a:br>
              <a:rPr lang="en-US" dirty="0"/>
            </a:br>
            <a:r>
              <a:rPr lang="en-US" dirty="0"/>
              <a:t>Open Generative%20model%20-%20Mixture%20of%20gaussians_EM_markovModels_soft_clustering-plotLH-C%2BCLEAN-LH_TEST-4k-Copy1.ipynb</a:t>
            </a:r>
          </a:p>
          <a:p>
            <a:r>
              <a:rPr lang="en-US" dirty="0"/>
              <a:t>Then open any other with similar name</a:t>
            </a:r>
          </a:p>
          <a:p>
            <a:endParaRPr lang="en-US" dirty="0"/>
          </a:p>
          <a:p>
            <a:r>
              <a:rPr lang="en-US" dirty="0"/>
              <a:t>It smells like you need a Python module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7CFDFD-46FD-2142-A3B2-5F563D22242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2526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These constructs are not very common in scientific code, and you don’t actually ”need” them. But the same is true of functions!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7CFDFD-46FD-2142-A3B2-5F563D22242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6042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7CFDFD-46FD-2142-A3B2-5F563D22242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7944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context…</a:t>
            </a:r>
          </a:p>
          <a:p>
            <a:pPr marL="342900" indent="-342900">
              <a:buAutoNum type="arabicParenR"/>
            </a:pPr>
            <a:r>
              <a:rPr lang="en-US" dirty="0"/>
              <a:t>Needed to do this for different years, with different computations</a:t>
            </a:r>
          </a:p>
          <a:p>
            <a:pPr marL="342900" indent="-342900">
              <a:buAutoNum type="arabicParenR"/>
            </a:pPr>
            <a:r>
              <a:rPr lang="en-US" dirty="0"/>
              <a:t>Testing this thing will require creating fake, messy files &lt;- this is a complicated point to make, with a generator it requires mocking it…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7CFDFD-46FD-2142-A3B2-5F563D22242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2805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 that belongs together, example of things that go in two different classes: parameters of an experiment and results of the experiment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7CFDFD-46FD-2142-A3B2-5F563D22242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0804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7CFDFD-46FD-2142-A3B2-5F563D22242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6565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7CFDFD-46FD-2142-A3B2-5F563D22242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8327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7CFDFD-46FD-2142-A3B2-5F563D22242A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1555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D70D8B-984D-9C49-92E2-DF18B61C82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9EC5DC2-5C36-E549-9122-BDD2446C28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7BCAF9-537C-E04B-AC83-DE1EF5ED23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F1CF4-E201-5047-BAAA-B2DE4B655516}" type="datetime1">
              <a:rPr lang="en-US" smtClean="0"/>
              <a:t>8/29/18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3B9910-3307-1446-80F0-A5D16EA26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2F55C-AD0D-074B-87EB-0A66B1575C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1638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439F1A-6B31-A44A-9218-AB872CFB00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D9DC244-4296-3845-9275-DF00D2F42E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2AA6C3-A59E-8C46-B896-F56C670AF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8016C-7382-5D4F-906F-9DA4C915B002}" type="datetime1">
              <a:rPr lang="en-US" smtClean="0"/>
              <a:t>8/29/18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CE75E3-1FC3-454C-BB3F-767F33EC5C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2018, v. 1.0, CC BY-SA 4.0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2539E9-4271-6340-83E4-F981362D5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2F55C-AD0D-074B-87EB-0A66B1575C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6172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B449B30-29BF-9D4E-833F-59C48B87AF4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6CB96C-B1FD-924E-A37E-56A0BA51DF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500C8B-0CC2-F445-9A18-C6AF3343F4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A26B4-0938-DB4D-923D-DF3AFBAB072B}" type="datetime1">
              <a:rPr lang="en-US" smtClean="0"/>
              <a:t>8/29/18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31D747-AEBB-AA44-A854-15077A157E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2018, v. 1.0, CC BY-SA 4.0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54E852-95AD-0B4A-B59E-DC831CD572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2F55C-AD0D-074B-87EB-0A66B1575C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3132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FE764-F4E6-0C43-99B7-BB70C6D60B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841" y="365126"/>
            <a:ext cx="11487807" cy="95331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615D70-5DCE-A741-B388-120B6B96AB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B89D00-2877-D240-B4A2-4C51572D13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70F10-46DE-2C4D-8184-BE096F86A4E4}" type="datetime1">
              <a:rPr lang="en-US" smtClean="0"/>
              <a:t>8/29/18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D68463-67C2-BE46-8E9C-979B973032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2018, v. 1.0, CC BY-SA 4.0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6C81B9-F6F5-444C-A44D-CCAED34A94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2F55C-AD0D-074B-87EB-0A66B1575C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8097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AAA056-71CE-2041-91FE-5DCE05639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41D84E-299C-2B4C-92F0-72FBC2EC53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892EB9-5B79-7945-BE3F-A6010F995F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8F343-AA1A-2746-A36E-35BD256099DA}" type="datetime1">
              <a:rPr lang="en-US" smtClean="0"/>
              <a:t>8/29/18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35A108-393C-9C43-AAEF-0ED62EFE2D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2018, v. 1.0, CC BY-SA 4.0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74E8CF-205E-A84A-92AA-132839A2E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2F55C-AD0D-074B-87EB-0A66B1575C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9476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9E869-D40E-834F-A84D-4294F8F0E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90913C-2286-C548-A2EE-F6700CB3F7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A14E65-C1A9-1B42-B3D3-BA0E086CBB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2A9269-7CF7-FB4E-B3D0-7F4A447AC7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377A7-0D90-0445-973B-1AD7BB3EA47B}" type="datetime1">
              <a:rPr lang="en-US" smtClean="0"/>
              <a:t>8/29/18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0935E9-54B5-3E45-BDA1-3C1D25BF76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2018, v. 1.0, CC BY-SA 4.0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259F87-3D9B-8A4A-9111-ECA6B63E53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2F55C-AD0D-074B-87EB-0A66B1575C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8660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15C53-9CD1-6746-9E17-64F32A49D1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8289D5-A842-F348-BFC2-0CD0E706E9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5BE76D-7529-FB46-9CA8-2DC810A056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6D4C57B-8F7D-7A4C-8BD0-EAE79F13B3A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768A399-3F49-6745-96C0-4AF827D467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1DC3CE-842E-5D41-8DB3-80CD8E01C0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ACF54-098E-194F-A83D-C09C24E86D79}" type="datetime1">
              <a:rPr lang="en-US" smtClean="0"/>
              <a:t>8/29/18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37C4363-58BD-8A49-81DA-B0A8AA9717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2018, v. 1.0, CC BY-SA 4.0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2E10B97-C387-E448-A8FB-EABEFCCAD9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2F55C-AD0D-074B-87EB-0A66B1575C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4910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70B70-7587-1A4D-BE59-091B18ECB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370A29-1126-2349-8E10-CDA481EEF2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A31D1-2FAD-064F-8EC2-D5013730B94B}" type="datetime1">
              <a:rPr lang="en-US" smtClean="0"/>
              <a:t>8/29/18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8BCD13-890B-4B49-AD3B-3AB9FE71DF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2018, v. 1.0, CC BY-SA 4.0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AA80EC-CF31-A542-AAD7-B4ECB92BC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2F55C-AD0D-074B-87EB-0A66B1575C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1175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87F6F24-60D9-9141-AB6F-F62FD9561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03BD9-D0C1-8F4B-ABEC-D779AE615AF1}" type="datetime1">
              <a:rPr lang="en-US" smtClean="0"/>
              <a:t>8/29/18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AE0AF1D-E870-104A-A97F-FE22D9CC09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2018, v. 1.0, CC BY-SA 4.0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E78FAD-81FF-724D-8888-15C04739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2F55C-AD0D-074B-87EB-0A66B1575C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758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4024DE-DA12-B74C-BAF3-99A91882AB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21ADB4-9A15-7541-B2C0-B75F5D09B3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7E7B62-831E-CC4A-B692-794F964A82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BFBA3C-DBF5-5E4A-86CA-D9BB1226AA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343356-99A5-174C-8A2E-EC8F65B8C5F7}" type="datetime1">
              <a:rPr lang="en-US" smtClean="0"/>
              <a:t>8/29/18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8BCE92-6E25-104E-A0C8-BD366AC7F8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2018, v. 1.0, CC BY-SA 4.0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8F28FD-789A-9D46-B536-CD2CADA595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2F55C-AD0D-074B-87EB-0A66B1575C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2887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1DD0C6-C1B8-294C-8AD9-2F0A1BA3F3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5D14A9E-19CD-7047-8513-30B2DAB9188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016C16-BCC4-C440-9439-9271AEC29A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E44A7F-D1B0-5442-9B4B-8BD9185FF3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67D6D2-6404-7044-8B13-30192AEFECF4}" type="datetime1">
              <a:rPr lang="en-US" smtClean="0"/>
              <a:t>8/29/18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096DEA-9FC3-6A40-942E-4DAE3C5ECE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2018, v. 1.0, CC BY-SA 4.0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5255FA-0801-0F4F-B164-C94880C71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2F55C-AD0D-074B-87EB-0A66B1575C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7293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EB3635-41D3-4245-AA1D-BB85493D85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331" y="365126"/>
            <a:ext cx="11456276" cy="9533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F2A55D-7A82-3347-91C5-C1C43907B7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605516"/>
            <a:ext cx="10515600" cy="45714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EF1B67-C66E-F44C-9C6E-D683157F46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460489-C39C-084A-BDD2-072E27D0578C}" type="datetime1">
              <a:rPr lang="en-US" smtClean="0"/>
              <a:t>8/29/18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D97DE8-2F2A-8F4F-9482-1CAB06CF23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390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August 2018, v. 1.0, CC BY-SA 4.0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6FAFA8-CA77-6C4C-8E24-06839D45F8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692869" y="63563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42F55C-AD0D-074B-87EB-0A66B1575C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6280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519719A-BD39-C948-B9B4-22F6F98C5CC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F79DA33-CC1B-DB43-9F38-3B5E12580F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7200" dirty="0">
                <a:solidFill>
                  <a:schemeClr val="bg1"/>
                </a:solidFill>
              </a:rPr>
              <a:t>Python by smell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A56A4C6-79ED-134E-B9CD-5051BA0F2F5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Advanced Python constructs for scientists</a:t>
            </a:r>
          </a:p>
          <a:p>
            <a:r>
              <a:rPr lang="en-US" dirty="0">
                <a:solidFill>
                  <a:schemeClr val="bg1"/>
                </a:solidFill>
              </a:rPr>
              <a:t>Pietro Berkes, Nagra Insight</a:t>
            </a:r>
          </a:p>
        </p:txBody>
      </p:sp>
    </p:spTree>
    <p:extLst>
      <p:ext uri="{BB962C8B-B14F-4D97-AF65-F5344CB8AC3E}">
        <p14:creationId xmlns:p14="http://schemas.microsoft.com/office/powerpoint/2010/main" val="14742257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EDF18-8D2B-C04A-A3F7-705AD2FC1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smell of context managers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B0B4F9-331F-D045-BD39-23B20355D9A9}"/>
              </a:ext>
            </a:extLst>
          </p:cNvPr>
          <p:cNvSpPr txBox="1"/>
          <p:nvPr/>
        </p:nvSpPr>
        <p:spPr>
          <a:xfrm>
            <a:off x="524533" y="1636654"/>
            <a:ext cx="31058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Before executing the code, something needs to happen: open a file, connect to a DB, initialize some hardware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274D8CF-42A0-4D4F-A711-401771608E29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3336216" y="2249658"/>
            <a:ext cx="657717" cy="19450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B24EF5B1-2BEF-E44B-8A75-4A48BACD4229}"/>
              </a:ext>
            </a:extLst>
          </p:cNvPr>
          <p:cNvSpPr txBox="1"/>
          <p:nvPr/>
        </p:nvSpPr>
        <p:spPr>
          <a:xfrm>
            <a:off x="4550979" y="3992291"/>
            <a:ext cx="27642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… becomes …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D03E5C9-CC8F-1A4A-A467-0B02A23D86AB}"/>
              </a:ext>
            </a:extLst>
          </p:cNvPr>
          <p:cNvCxnSpPr>
            <a:cxnSpLocks/>
          </p:cNvCxnSpPr>
          <p:nvPr/>
        </p:nvCxnSpPr>
        <p:spPr>
          <a:xfrm flipV="1">
            <a:off x="3333754" y="3396438"/>
            <a:ext cx="705169" cy="10350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E0F4008-F65C-F444-9FE4-E93087664C23}"/>
              </a:ext>
            </a:extLst>
          </p:cNvPr>
          <p:cNvSpPr txBox="1"/>
          <p:nvPr/>
        </p:nvSpPr>
        <p:spPr>
          <a:xfrm>
            <a:off x="4108233" y="2145282"/>
            <a:ext cx="395874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# Initialize context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try: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# The code you care about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finally: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# Clean up context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CBBF259-6B7A-B04B-94BF-E64A678F17B6}"/>
              </a:ext>
            </a:extLst>
          </p:cNvPr>
          <p:cNvSpPr/>
          <p:nvPr/>
        </p:nvSpPr>
        <p:spPr>
          <a:xfrm>
            <a:off x="3993933" y="2105373"/>
            <a:ext cx="4141074" cy="677575"/>
          </a:xfrm>
          <a:prstGeom prst="rect">
            <a:avLst/>
          </a:prstGeom>
          <a:solidFill>
            <a:schemeClr val="accent4">
              <a:lumMod val="60000"/>
              <a:lumOff val="40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08D673F-81EE-244E-8172-CE172B61D93E}"/>
              </a:ext>
            </a:extLst>
          </p:cNvPr>
          <p:cNvSpPr/>
          <p:nvPr/>
        </p:nvSpPr>
        <p:spPr>
          <a:xfrm>
            <a:off x="3993933" y="3036409"/>
            <a:ext cx="4141074" cy="677575"/>
          </a:xfrm>
          <a:prstGeom prst="rect">
            <a:avLst/>
          </a:prstGeom>
          <a:solidFill>
            <a:schemeClr val="accent4">
              <a:lumMod val="60000"/>
              <a:lumOff val="40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0BB59FA-F4CA-F247-A3EB-012F847AC7DC}"/>
              </a:ext>
            </a:extLst>
          </p:cNvPr>
          <p:cNvSpPr txBox="1"/>
          <p:nvPr/>
        </p:nvSpPr>
        <p:spPr>
          <a:xfrm>
            <a:off x="524533" y="3098333"/>
            <a:ext cx="280922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Once the code has executed, we need to clean up, </a:t>
            </a:r>
            <a:r>
              <a:rPr lang="en-US" b="1" dirty="0"/>
              <a:t>even if an error occurred</a:t>
            </a:r>
            <a:r>
              <a:rPr lang="en-US" dirty="0"/>
              <a:t>: close the file, commit / revert SQL transactions, disconnect from hardware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061421A-6BC1-7146-AD0B-6D78E022BE56}"/>
              </a:ext>
            </a:extLst>
          </p:cNvPr>
          <p:cNvSpPr txBox="1"/>
          <p:nvPr/>
        </p:nvSpPr>
        <p:spPr>
          <a:xfrm>
            <a:off x="4040208" y="4814811"/>
            <a:ext cx="3958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with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my_context_manager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():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# The code you care about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4C1F19F-C795-7045-9B5E-2CA8E5579FE3}"/>
              </a:ext>
            </a:extLst>
          </p:cNvPr>
          <p:cNvSpPr/>
          <p:nvPr/>
        </p:nvSpPr>
        <p:spPr>
          <a:xfrm>
            <a:off x="3925909" y="4774902"/>
            <a:ext cx="3620520" cy="396185"/>
          </a:xfrm>
          <a:prstGeom prst="rect">
            <a:avLst/>
          </a:prstGeom>
          <a:solidFill>
            <a:schemeClr val="accent4">
              <a:lumMod val="60000"/>
              <a:lumOff val="40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A9EDDB-D963-A243-890A-316290A1FB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2018, v. 1.0, CC BY-SA 4.0</a:t>
            </a:r>
          </a:p>
        </p:txBody>
      </p:sp>
    </p:spTree>
    <p:extLst>
      <p:ext uri="{BB962C8B-B14F-4D97-AF65-F5344CB8AC3E}">
        <p14:creationId xmlns:p14="http://schemas.microsoft.com/office/powerpoint/2010/main" val="32812287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EDF18-8D2B-C04A-A3F7-705AD2FC1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smell of decorators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B0B4F9-331F-D045-BD39-23B20355D9A9}"/>
              </a:ext>
            </a:extLst>
          </p:cNvPr>
          <p:cNvSpPr txBox="1"/>
          <p:nvPr/>
        </p:nvSpPr>
        <p:spPr>
          <a:xfrm>
            <a:off x="630620" y="2163651"/>
            <a:ext cx="31058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Boilerplate code at the start and/or end of functions.</a:t>
            </a:r>
          </a:p>
          <a:p>
            <a:r>
              <a:rPr lang="en-US" dirty="0"/>
              <a:t>Typical cases: logging, deprecation, conditions checks, caching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069AAF-A890-874A-B170-313CCD484C4B}"/>
              </a:ext>
            </a:extLst>
          </p:cNvPr>
          <p:cNvSpPr txBox="1"/>
          <p:nvPr/>
        </p:nvSpPr>
        <p:spPr>
          <a:xfrm>
            <a:off x="9275383" y="2163651"/>
            <a:ext cx="2743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is the part that is specific to what the function actually does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274D8CF-42A0-4D4F-A711-401771608E29}"/>
              </a:ext>
            </a:extLst>
          </p:cNvPr>
          <p:cNvCxnSpPr>
            <a:cxnSpLocks/>
          </p:cNvCxnSpPr>
          <p:nvPr/>
        </p:nvCxnSpPr>
        <p:spPr>
          <a:xfrm flipV="1">
            <a:off x="3182665" y="2653414"/>
            <a:ext cx="1066142" cy="13271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EF85415-082E-F940-A64C-10F65E671CF7}"/>
              </a:ext>
            </a:extLst>
          </p:cNvPr>
          <p:cNvCxnSpPr>
            <a:cxnSpLocks/>
          </p:cNvCxnSpPr>
          <p:nvPr/>
        </p:nvCxnSpPr>
        <p:spPr>
          <a:xfrm flipH="1">
            <a:off x="8119244" y="2786127"/>
            <a:ext cx="1045777" cy="15767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B24EF5B1-2BEF-E44B-8A75-4A48BACD4229}"/>
              </a:ext>
            </a:extLst>
          </p:cNvPr>
          <p:cNvSpPr txBox="1"/>
          <p:nvPr/>
        </p:nvSpPr>
        <p:spPr>
          <a:xfrm>
            <a:off x="4550979" y="3992291"/>
            <a:ext cx="27642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… becomes …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6E1479C-4DCF-A244-BA57-1F3A6F33C4CF}"/>
              </a:ext>
            </a:extLst>
          </p:cNvPr>
          <p:cNvSpPr txBox="1"/>
          <p:nvPr/>
        </p:nvSpPr>
        <p:spPr>
          <a:xfrm>
            <a:off x="4106919" y="2219329"/>
            <a:ext cx="49635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my_function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(x, y, z):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# Boilerplate at start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# Function-specific part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# Boilerplate at end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3D7DF82-7A7D-A54E-89F1-B8A1AA66EE4B}"/>
              </a:ext>
            </a:extLst>
          </p:cNvPr>
          <p:cNvSpPr/>
          <p:nvPr/>
        </p:nvSpPr>
        <p:spPr>
          <a:xfrm>
            <a:off x="4453761" y="2509437"/>
            <a:ext cx="3460529" cy="327099"/>
          </a:xfrm>
          <a:prstGeom prst="rect">
            <a:avLst/>
          </a:prstGeom>
          <a:solidFill>
            <a:schemeClr val="accent6">
              <a:lumMod val="60000"/>
              <a:lumOff val="40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E76FCFE-1D48-A840-BC98-9B5849C02DD3}"/>
              </a:ext>
            </a:extLst>
          </p:cNvPr>
          <p:cNvSpPr/>
          <p:nvPr/>
        </p:nvSpPr>
        <p:spPr>
          <a:xfrm>
            <a:off x="4453761" y="3057035"/>
            <a:ext cx="3460529" cy="327099"/>
          </a:xfrm>
          <a:prstGeom prst="rect">
            <a:avLst/>
          </a:prstGeom>
          <a:solidFill>
            <a:schemeClr val="accent6">
              <a:lumMod val="60000"/>
              <a:lumOff val="40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52F3353-8814-6745-80B5-20E5302C7868}"/>
              </a:ext>
            </a:extLst>
          </p:cNvPr>
          <p:cNvSpPr txBox="1"/>
          <p:nvPr/>
        </p:nvSpPr>
        <p:spPr>
          <a:xfrm>
            <a:off x="4311873" y="4786004"/>
            <a:ext cx="49635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@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my_decorator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my_function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(x, y, z):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# Function-specific part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23F1BD5-7A84-034B-8CB0-FCAB17D40253}"/>
              </a:ext>
            </a:extLst>
          </p:cNvPr>
          <p:cNvSpPr/>
          <p:nvPr/>
        </p:nvSpPr>
        <p:spPr>
          <a:xfrm>
            <a:off x="4209396" y="4806246"/>
            <a:ext cx="1986455" cy="327099"/>
          </a:xfrm>
          <a:prstGeom prst="rect">
            <a:avLst/>
          </a:prstGeom>
          <a:solidFill>
            <a:schemeClr val="accent6">
              <a:lumMod val="60000"/>
              <a:lumOff val="40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D03E5C9-CC8F-1A4A-A467-0B02A23D86AB}"/>
              </a:ext>
            </a:extLst>
          </p:cNvPr>
          <p:cNvCxnSpPr>
            <a:cxnSpLocks/>
          </p:cNvCxnSpPr>
          <p:nvPr/>
        </p:nvCxnSpPr>
        <p:spPr>
          <a:xfrm>
            <a:off x="3177741" y="3188008"/>
            <a:ext cx="1071066" cy="5985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CE0A920-04A6-2D44-A73E-73DD22789C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2018, v. 1.0, CC BY-SA 4.0</a:t>
            </a:r>
          </a:p>
        </p:txBody>
      </p:sp>
    </p:spTree>
    <p:extLst>
      <p:ext uri="{BB962C8B-B14F-4D97-AF65-F5344CB8AC3E}">
        <p14:creationId xmlns:p14="http://schemas.microsoft.com/office/powerpoint/2010/main" val="24819001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B0A16-7F79-7C41-BF7B-6F6B6F903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smell at the time: generators first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E1B71D-AB0C-E446-8140-85D2EE30D8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2018, v. 1.0, CC BY-SA 4.0</a:t>
            </a:r>
          </a:p>
        </p:txBody>
      </p:sp>
    </p:spTree>
    <p:extLst>
      <p:ext uri="{BB962C8B-B14F-4D97-AF65-F5344CB8AC3E}">
        <p14:creationId xmlns:p14="http://schemas.microsoft.com/office/powerpoint/2010/main" val="40581937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EDF18-8D2B-C04A-A3F7-705AD2FC1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smell of generators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204F02-377C-3340-BC48-0EE2DECA08C9}"/>
              </a:ext>
            </a:extLst>
          </p:cNvPr>
          <p:cNvSpPr txBox="1"/>
          <p:nvPr/>
        </p:nvSpPr>
        <p:spPr>
          <a:xfrm>
            <a:off x="5129050" y="1716259"/>
            <a:ext cx="553895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for ... 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# Transform / filter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for ... 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   # Transform / filter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   # The interesting part of the code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FBBC37D-58F9-B145-A538-F0DB46F7EFAC}"/>
              </a:ext>
            </a:extLst>
          </p:cNvPr>
          <p:cNvSpPr/>
          <p:nvPr/>
        </p:nvSpPr>
        <p:spPr>
          <a:xfrm>
            <a:off x="5129050" y="1716259"/>
            <a:ext cx="5538952" cy="1160637"/>
          </a:xfrm>
          <a:prstGeom prst="rect">
            <a:avLst/>
          </a:prstGeom>
          <a:solidFill>
            <a:schemeClr val="accent2">
              <a:lumMod val="60000"/>
              <a:lumOff val="40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B0B4F9-331F-D045-BD39-23B20355D9A9}"/>
              </a:ext>
            </a:extLst>
          </p:cNvPr>
          <p:cNvSpPr txBox="1"/>
          <p:nvPr/>
        </p:nvSpPr>
        <p:spPr>
          <a:xfrm>
            <a:off x="630620" y="1690688"/>
            <a:ext cx="31058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One or more nested loops, variables over which one iterates requires some extra transformation or filtering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069AAF-A890-874A-B170-313CCD484C4B}"/>
              </a:ext>
            </a:extLst>
          </p:cNvPr>
          <p:cNvSpPr txBox="1"/>
          <p:nvPr/>
        </p:nvSpPr>
        <p:spPr>
          <a:xfrm>
            <a:off x="1192923" y="3477916"/>
            <a:ext cx="2743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is the part that actually does some interesting computation. At the moment, it’s hard to test it!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274D8CF-42A0-4D4F-A711-401771608E29}"/>
              </a:ext>
            </a:extLst>
          </p:cNvPr>
          <p:cNvCxnSpPr>
            <a:cxnSpLocks/>
          </p:cNvCxnSpPr>
          <p:nvPr/>
        </p:nvCxnSpPr>
        <p:spPr>
          <a:xfrm>
            <a:off x="3736428" y="2198548"/>
            <a:ext cx="1024758" cy="7176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EF85415-082E-F940-A64C-10F65E671CF7}"/>
              </a:ext>
            </a:extLst>
          </p:cNvPr>
          <p:cNvCxnSpPr>
            <a:cxnSpLocks/>
          </p:cNvCxnSpPr>
          <p:nvPr/>
        </p:nvCxnSpPr>
        <p:spPr>
          <a:xfrm flipV="1">
            <a:off x="4248807" y="3042302"/>
            <a:ext cx="1718442" cy="65914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2F18519-59B6-EE4D-A0A4-817C1A1C8821}"/>
              </a:ext>
            </a:extLst>
          </p:cNvPr>
          <p:cNvSpPr txBox="1"/>
          <p:nvPr/>
        </p:nvSpPr>
        <p:spPr>
          <a:xfrm>
            <a:off x="5129050" y="4473433"/>
            <a:ext cx="55389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for ... in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my_generator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():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# The interesting part of the code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8AEDC99-449C-7E44-BDDA-4457C7545E3A}"/>
              </a:ext>
            </a:extLst>
          </p:cNvPr>
          <p:cNvSpPr/>
          <p:nvPr/>
        </p:nvSpPr>
        <p:spPr>
          <a:xfrm>
            <a:off x="5129050" y="4473434"/>
            <a:ext cx="3457902" cy="325406"/>
          </a:xfrm>
          <a:prstGeom prst="rect">
            <a:avLst/>
          </a:prstGeom>
          <a:solidFill>
            <a:schemeClr val="accent2">
              <a:lumMod val="60000"/>
              <a:lumOff val="40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24EF5B1-2BEF-E44B-8A75-4A48BACD4229}"/>
              </a:ext>
            </a:extLst>
          </p:cNvPr>
          <p:cNvSpPr txBox="1"/>
          <p:nvPr/>
        </p:nvSpPr>
        <p:spPr>
          <a:xfrm>
            <a:off x="6243145" y="3477916"/>
            <a:ext cx="27642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… becomes …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67CF06E5-4231-CF4A-A8C7-5CEB56ACE4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2018, v. 1.0, CC BY-SA 4.0</a:t>
            </a:r>
          </a:p>
        </p:txBody>
      </p:sp>
    </p:spTree>
    <p:extLst>
      <p:ext uri="{BB962C8B-B14F-4D97-AF65-F5344CB8AC3E}">
        <p14:creationId xmlns:p14="http://schemas.microsoft.com/office/powerpoint/2010/main" val="39245103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EEB78B-F531-1040-B4A1-40DF26CF2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6E9030-4F9C-BE4B-BC79-8A6FF2071E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791" y="1318438"/>
            <a:ext cx="9679356" cy="4956632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D5C15EC-3542-8644-B8EB-14EC98F4E0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2018, v. 1.0, CC BY-SA 4.0</a:t>
            </a:r>
          </a:p>
        </p:txBody>
      </p:sp>
    </p:spTree>
    <p:extLst>
      <p:ext uri="{BB962C8B-B14F-4D97-AF65-F5344CB8AC3E}">
        <p14:creationId xmlns:p14="http://schemas.microsoft.com/office/powerpoint/2010/main" val="24964943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733C1A-1A3B-B34A-BF74-773674886E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Ideally…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9D48995-1D97-FF47-A517-290BFE2959F4}"/>
              </a:ext>
            </a:extLst>
          </p:cNvPr>
          <p:cNvSpPr/>
          <p:nvPr/>
        </p:nvSpPr>
        <p:spPr>
          <a:xfrm>
            <a:off x="1017270" y="4358430"/>
            <a:ext cx="9692639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This is actually what we’d like to write: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Extract each for-loop step in a reusable element and give it a nice name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Do all of this without actually loading all the data in memory for the intermediate steps!</a:t>
            </a:r>
          </a:p>
          <a:p>
            <a:endParaRPr lang="en-US" sz="2400" dirty="0"/>
          </a:p>
          <a:p>
            <a:r>
              <a:rPr lang="en-US" sz="2400" dirty="0"/>
              <a:t>Let’s get there step by step…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4DC0720-8B1B-074C-A0BB-247B153BE7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2280" y="1931670"/>
            <a:ext cx="8268759" cy="1820918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E3DC19-BF53-854D-94E7-2358F1B353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2018, v. 1.0, CC BY-SA 4.0</a:t>
            </a:r>
          </a:p>
        </p:txBody>
      </p:sp>
    </p:spTree>
    <p:extLst>
      <p:ext uri="{BB962C8B-B14F-4D97-AF65-F5344CB8AC3E}">
        <p14:creationId xmlns:p14="http://schemas.microsoft.com/office/powerpoint/2010/main" val="12209624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C5D08-46B4-1F40-8F22-AEFEF2789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 to “generators” notebooks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92418A-EC2E-184A-9565-09715F084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2018, v. 1.0, CC BY-SA 4.0</a:t>
            </a:r>
          </a:p>
        </p:txBody>
      </p:sp>
    </p:spTree>
    <p:extLst>
      <p:ext uri="{BB962C8B-B14F-4D97-AF65-F5344CB8AC3E}">
        <p14:creationId xmlns:p14="http://schemas.microsoft.com/office/powerpoint/2010/main" val="38351690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22921-FC30-9B40-8B90-82A88EADB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Recap: Generators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500064-D822-F748-A725-F117F651D0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Generators are used to get rid of repetitive loops, often nested ”for” loops followed by filtering of the data</a:t>
            </a:r>
          </a:p>
          <a:p>
            <a:r>
              <a:rPr lang="en-US" dirty="0"/>
              <a:t>Generators return one item at the time, the list of items does not need to be in memory</a:t>
            </a:r>
          </a:p>
          <a:p>
            <a:r>
              <a:rPr lang="en-US" dirty="0"/>
              <a:t>A generator is defined as a function containing the keyword ”yield”: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493FF0-C596-664F-8FA9-96CC99A1DE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1650" y="4236027"/>
            <a:ext cx="8648700" cy="1803400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C5806B7-B95A-EF4A-8BD6-6B235C110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2018, v. 1.0, CC BY-SA 4.0</a:t>
            </a:r>
          </a:p>
        </p:txBody>
      </p:sp>
    </p:spTree>
    <p:extLst>
      <p:ext uri="{BB962C8B-B14F-4D97-AF65-F5344CB8AC3E}">
        <p14:creationId xmlns:p14="http://schemas.microsoft.com/office/powerpoint/2010/main" val="23283955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91BFC-02B1-D846-96DA-48696F6D2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058939" cy="1325563"/>
          </a:xfrm>
        </p:spPr>
        <p:txBody>
          <a:bodyPr/>
          <a:lstStyle/>
          <a:p>
            <a:r>
              <a:rPr lang="en-US" dirty="0"/>
              <a:t>One smell at the time: classes (an introduction)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A3E2C8-05C7-B647-9AA7-DAEDE91910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2018, v. 1.0, CC BY-SA 4.0</a:t>
            </a:r>
          </a:p>
        </p:txBody>
      </p:sp>
    </p:spTree>
    <p:extLst>
      <p:ext uri="{BB962C8B-B14F-4D97-AF65-F5344CB8AC3E}">
        <p14:creationId xmlns:p14="http://schemas.microsoft.com/office/powerpoint/2010/main" val="27928171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EDF18-8D2B-C04A-A3F7-705AD2FC1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smell of classes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B0B4F9-331F-D045-BD39-23B20355D9A9}"/>
              </a:ext>
            </a:extLst>
          </p:cNvPr>
          <p:cNvSpPr txBox="1"/>
          <p:nvPr/>
        </p:nvSpPr>
        <p:spPr>
          <a:xfrm>
            <a:off x="524533" y="1636654"/>
            <a:ext cx="31058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same set of parameters is needed for a set of functions. In code calling this function, one needs extra code to keep these parameters in sync.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274D8CF-42A0-4D4F-A711-401771608E29}"/>
              </a:ext>
            </a:extLst>
          </p:cNvPr>
          <p:cNvCxnSpPr>
            <a:cxnSpLocks/>
          </p:cNvCxnSpPr>
          <p:nvPr/>
        </p:nvCxnSpPr>
        <p:spPr>
          <a:xfrm flipV="1">
            <a:off x="3762703" y="1787939"/>
            <a:ext cx="932877" cy="14255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B24EF5B1-2BEF-E44B-8A75-4A48BACD4229}"/>
              </a:ext>
            </a:extLst>
          </p:cNvPr>
          <p:cNvSpPr txBox="1"/>
          <p:nvPr/>
        </p:nvSpPr>
        <p:spPr>
          <a:xfrm>
            <a:off x="4141076" y="3830851"/>
            <a:ext cx="27642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… becomes …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061421A-6BC1-7146-AD0B-6D78E022BE56}"/>
              </a:ext>
            </a:extLst>
          </p:cNvPr>
          <p:cNvSpPr txBox="1"/>
          <p:nvPr/>
        </p:nvSpPr>
        <p:spPr>
          <a:xfrm>
            <a:off x="1217595" y="4932471"/>
            <a:ext cx="4305591" cy="923330"/>
          </a:xfrm>
          <a:prstGeom prst="rect">
            <a:avLst/>
          </a:prstGeom>
          <a:solidFill>
            <a:schemeClr val="accent5">
              <a:lumMod val="60000"/>
              <a:lumOff val="40000"/>
              <a:alpha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class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Xyz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def __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init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__(self, x, y, z):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   ...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88D4499-21C5-9348-A1DD-535F137BA4DA}"/>
              </a:ext>
            </a:extLst>
          </p:cNvPr>
          <p:cNvGrpSpPr/>
          <p:nvPr/>
        </p:nvGrpSpPr>
        <p:grpSpPr>
          <a:xfrm>
            <a:off x="5004426" y="1494636"/>
            <a:ext cx="4963510" cy="2308324"/>
            <a:chOff x="6441528" y="4249038"/>
            <a:chExt cx="4963510" cy="2308324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FCAE921-FCA7-0F46-A84A-563932DD12BD}"/>
                </a:ext>
              </a:extLst>
            </p:cNvPr>
            <p:cNvSpPr txBox="1"/>
            <p:nvPr/>
          </p:nvSpPr>
          <p:spPr>
            <a:xfrm>
              <a:off x="6441528" y="4249038"/>
              <a:ext cx="4963510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def </a:t>
              </a:r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first_function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(x, y, z):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# Something</a:t>
              </a:r>
            </a:p>
            <a:p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def </a:t>
              </a:r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second_function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(x, y, z):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# Something else</a:t>
              </a:r>
            </a:p>
            <a:p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def </a:t>
              </a:r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third_function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(x, y, z):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# Something more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8D36D9D-16FD-2B43-8761-333A375C96A8}"/>
                </a:ext>
              </a:extLst>
            </p:cNvPr>
            <p:cNvSpPr/>
            <p:nvPr/>
          </p:nvSpPr>
          <p:spPr>
            <a:xfrm>
              <a:off x="8787963" y="4301218"/>
              <a:ext cx="1144313" cy="317152"/>
            </a:xfrm>
            <a:prstGeom prst="rect">
              <a:avLst/>
            </a:prstGeom>
            <a:solidFill>
              <a:schemeClr val="accent5">
                <a:lumMod val="60000"/>
                <a:lumOff val="40000"/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57DDC12-4A0E-EB47-83CB-F634B76C2422}"/>
                </a:ext>
              </a:extLst>
            </p:cNvPr>
            <p:cNvSpPr/>
            <p:nvPr/>
          </p:nvSpPr>
          <p:spPr>
            <a:xfrm>
              <a:off x="8923283" y="5119202"/>
              <a:ext cx="1144313" cy="317152"/>
            </a:xfrm>
            <a:prstGeom prst="rect">
              <a:avLst/>
            </a:prstGeom>
            <a:solidFill>
              <a:schemeClr val="accent5">
                <a:lumMod val="60000"/>
                <a:lumOff val="40000"/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58AA34F-701D-134F-BE88-7548DCD5571F}"/>
                </a:ext>
              </a:extLst>
            </p:cNvPr>
            <p:cNvSpPr/>
            <p:nvPr/>
          </p:nvSpPr>
          <p:spPr>
            <a:xfrm>
              <a:off x="8787963" y="5901700"/>
              <a:ext cx="1144313" cy="317152"/>
            </a:xfrm>
            <a:prstGeom prst="rect">
              <a:avLst/>
            </a:prstGeom>
            <a:solidFill>
              <a:schemeClr val="accent5">
                <a:lumMod val="60000"/>
                <a:lumOff val="40000"/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48A3A74-361F-E54D-87DD-1B4A6F197190}"/>
              </a:ext>
            </a:extLst>
          </p:cNvPr>
          <p:cNvCxnSpPr>
            <a:cxnSpLocks/>
          </p:cNvCxnSpPr>
          <p:nvPr/>
        </p:nvCxnSpPr>
        <p:spPr>
          <a:xfrm>
            <a:off x="3770669" y="2507354"/>
            <a:ext cx="924911" cy="9921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4C32CCC-1A39-3B44-8656-97DD6431EC7E}"/>
              </a:ext>
            </a:extLst>
          </p:cNvPr>
          <p:cNvCxnSpPr>
            <a:cxnSpLocks/>
          </p:cNvCxnSpPr>
          <p:nvPr/>
        </p:nvCxnSpPr>
        <p:spPr>
          <a:xfrm>
            <a:off x="3770669" y="3113982"/>
            <a:ext cx="924911" cy="19189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4D562D9C-991B-2C47-96FB-1B128303CADC}"/>
              </a:ext>
            </a:extLst>
          </p:cNvPr>
          <p:cNvSpPr/>
          <p:nvPr/>
        </p:nvSpPr>
        <p:spPr>
          <a:xfrm>
            <a:off x="6222125" y="4424194"/>
            <a:ext cx="388882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first_function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xyz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# Something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second_function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xyz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# Something else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third_function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xyz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# Something more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9BE6459-BCFF-A246-A10B-50E7C7B571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2018, v. 1.0, CC BY-SA 4.0</a:t>
            </a:r>
          </a:p>
        </p:txBody>
      </p:sp>
    </p:spTree>
    <p:extLst>
      <p:ext uri="{BB962C8B-B14F-4D97-AF65-F5344CB8AC3E}">
        <p14:creationId xmlns:p14="http://schemas.microsoft.com/office/powerpoint/2010/main" val="8601369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93718-BB17-E640-A425-675307235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this smell?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355523-B460-7346-AA56-56F4B80D79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Scientists in the wild tend to write this… </a:t>
            </a:r>
            <a:br>
              <a:rPr lang="en-US" dirty="0"/>
            </a:br>
            <a:endParaRPr lang="en-US" dirty="0"/>
          </a:p>
          <a:p>
            <a:r>
              <a:rPr lang="en-US" dirty="0"/>
              <a:t>You’re here because you started feeling the “code smell”</a:t>
            </a:r>
          </a:p>
          <a:p>
            <a:r>
              <a:rPr lang="en-US" dirty="0"/>
              <a:t>Proof: what is wrong with the code in the notebooks?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46379C-C1A1-E344-8590-5D67A8F55C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273395"/>
            <a:ext cx="3876907" cy="2584605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4E19556-EDD6-5F43-8C75-FAF7FA4BB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2018, v. 1.0, CC BY-SA 4.0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09045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C5D08-46B4-1F40-8F22-AEFEF2789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 to “classes” notebooks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4FF760-6DB9-3B4A-951D-B999EFAE5F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2018, v. 1.0, CC BY-SA 4.0</a:t>
            </a:r>
          </a:p>
        </p:txBody>
      </p:sp>
    </p:spTree>
    <p:extLst>
      <p:ext uri="{BB962C8B-B14F-4D97-AF65-F5344CB8AC3E}">
        <p14:creationId xmlns:p14="http://schemas.microsoft.com/office/powerpoint/2010/main" val="13193573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22921-FC30-9B40-8B90-82A88EADB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Recap: Classes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500064-D822-F748-A725-F117F651D0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Classes are used to get rid of set of parameters that belong together and are passed over and over to a set of functions</a:t>
            </a:r>
          </a:p>
          <a:p>
            <a:r>
              <a:rPr lang="en-US" dirty="0"/>
              <a:t>Classes are templates for bundles of data and “methods”, i.e. functions that have access to the data stored in an instance</a:t>
            </a:r>
          </a:p>
          <a:p>
            <a:r>
              <a:rPr lang="en-US" dirty="0"/>
              <a:t>A ”class method” is used to build an instance in some alternative way, e.g. using data from a file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F1F0F2-1D1E-BF4E-A880-057186EFAA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2018, v. 1.0, CC BY-SA 4.0</a:t>
            </a:r>
          </a:p>
        </p:txBody>
      </p:sp>
    </p:spTree>
    <p:extLst>
      <p:ext uri="{BB962C8B-B14F-4D97-AF65-F5344CB8AC3E}">
        <p14:creationId xmlns:p14="http://schemas.microsoft.com/office/powerpoint/2010/main" val="38781275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A5158BDB-D2F3-8E43-9BA0-BF42224F25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641" y="1342914"/>
            <a:ext cx="10874765" cy="5351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655C078-252B-AD44-A013-CD733247AA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Recap: Class structure</a:t>
            </a:r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4223BB9C-83D7-254C-82EA-1C500CC136E6}"/>
              </a:ext>
            </a:extLst>
          </p:cNvPr>
          <p:cNvSpPr/>
          <p:nvPr/>
        </p:nvSpPr>
        <p:spPr>
          <a:xfrm>
            <a:off x="4991927" y="1489670"/>
            <a:ext cx="378691" cy="1145309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F0AF074-97C2-2E49-AA21-3FE8DD76C80B}"/>
              </a:ext>
            </a:extLst>
          </p:cNvPr>
          <p:cNvSpPr txBox="1"/>
          <p:nvPr/>
        </p:nvSpPr>
        <p:spPr>
          <a:xfrm>
            <a:off x="5555345" y="1600659"/>
            <a:ext cx="30757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constructor is used to first populate an instance, called by convention “self”</a:t>
            </a:r>
          </a:p>
        </p:txBody>
      </p:sp>
      <p:sp>
        <p:nvSpPr>
          <p:cNvPr id="13" name="Right Brace 12">
            <a:extLst>
              <a:ext uri="{FF2B5EF4-FFF2-40B4-BE49-F238E27FC236}">
                <a16:creationId xmlns:a16="http://schemas.microsoft.com/office/drawing/2014/main" id="{5176A228-0673-964F-829A-4D8E30EAEB4E}"/>
              </a:ext>
            </a:extLst>
          </p:cNvPr>
          <p:cNvSpPr/>
          <p:nvPr/>
        </p:nvSpPr>
        <p:spPr>
          <a:xfrm>
            <a:off x="5895442" y="2802852"/>
            <a:ext cx="378691" cy="1986862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3CB98BC-05DD-2B4B-BA9D-781CE13DC74B}"/>
              </a:ext>
            </a:extLst>
          </p:cNvPr>
          <p:cNvSpPr txBox="1"/>
          <p:nvPr/>
        </p:nvSpPr>
        <p:spPr>
          <a:xfrm>
            <a:off x="6437088" y="3267007"/>
            <a:ext cx="40558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Classes can define “methods”, i.e. functions that have access to the data stored in an instance</a:t>
            </a:r>
          </a:p>
        </p:txBody>
      </p:sp>
      <p:sp>
        <p:nvSpPr>
          <p:cNvPr id="15" name="Right Brace 14">
            <a:extLst>
              <a:ext uri="{FF2B5EF4-FFF2-40B4-BE49-F238E27FC236}">
                <a16:creationId xmlns:a16="http://schemas.microsoft.com/office/drawing/2014/main" id="{6B810C7F-B519-D648-B9C4-AF53D47A0CBA}"/>
              </a:ext>
            </a:extLst>
          </p:cNvPr>
          <p:cNvSpPr/>
          <p:nvPr/>
        </p:nvSpPr>
        <p:spPr>
          <a:xfrm>
            <a:off x="7214509" y="5050308"/>
            <a:ext cx="378691" cy="925949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B93CD70-2D35-D449-9C82-30356F5E003F}"/>
              </a:ext>
            </a:extLst>
          </p:cNvPr>
          <p:cNvSpPr txBox="1"/>
          <p:nvPr/>
        </p:nvSpPr>
        <p:spPr>
          <a:xfrm>
            <a:off x="7697763" y="5039422"/>
            <a:ext cx="40558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”class method” is used to build an instance in some alternative way, e.g. using data from a file</a:t>
            </a:r>
          </a:p>
        </p:txBody>
      </p:sp>
      <p:sp>
        <p:nvSpPr>
          <p:cNvPr id="18" name="Right Brace 17">
            <a:extLst>
              <a:ext uri="{FF2B5EF4-FFF2-40B4-BE49-F238E27FC236}">
                <a16:creationId xmlns:a16="http://schemas.microsoft.com/office/drawing/2014/main" id="{E09457AE-9DE0-DF4C-A045-2D7C7E6AC2DA}"/>
              </a:ext>
            </a:extLst>
          </p:cNvPr>
          <p:cNvSpPr/>
          <p:nvPr/>
        </p:nvSpPr>
        <p:spPr>
          <a:xfrm>
            <a:off x="4662636" y="6231739"/>
            <a:ext cx="378691" cy="462975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BB31547-8715-5A41-B51D-44D1261177E2}"/>
              </a:ext>
            </a:extLst>
          </p:cNvPr>
          <p:cNvSpPr txBox="1"/>
          <p:nvPr/>
        </p:nvSpPr>
        <p:spPr>
          <a:xfrm>
            <a:off x="5065281" y="6130613"/>
            <a:ext cx="40351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Here is how you create instances from the constructor or a class method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49967B-211D-A145-B9F6-B1F341FDAA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2018, v. 1.0, CC BY-SA 4.0</a:t>
            </a:r>
          </a:p>
        </p:txBody>
      </p:sp>
    </p:spTree>
    <p:extLst>
      <p:ext uri="{BB962C8B-B14F-4D97-AF65-F5344CB8AC3E}">
        <p14:creationId xmlns:p14="http://schemas.microsoft.com/office/powerpoint/2010/main" val="34515712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00BA4-8A7E-AE4A-8DE4-B42744A7D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belongs to a class?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975AFE-709A-014F-990B-3CED0A7977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5910"/>
            <a:ext cx="10515600" cy="496551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YES</a:t>
            </a:r>
          </a:p>
          <a:p>
            <a:pPr lvl="1">
              <a:buFont typeface="System Font Regular"/>
              <a:buChar char="+"/>
            </a:pPr>
            <a:r>
              <a:rPr lang="en-US" dirty="0">
                <a:solidFill>
                  <a:schemeClr val="accent6"/>
                </a:solidFill>
              </a:rPr>
              <a:t>Data that always belongs together: better create several simple classes than one class that contains everything</a:t>
            </a:r>
          </a:p>
          <a:p>
            <a:pPr lvl="1">
              <a:buFont typeface="System Font Regular"/>
              <a:buChar char="+"/>
            </a:pPr>
            <a:r>
              <a:rPr lang="en-US" dirty="0">
                <a:solidFill>
                  <a:schemeClr val="accent6"/>
                </a:solidFill>
              </a:rPr>
              <a:t>Methods to load/save data, create data bundle in different ways (factory methods)</a:t>
            </a:r>
          </a:p>
          <a:p>
            <a:pPr lvl="1">
              <a:buFont typeface="System Font Regular"/>
              <a:buChar char="+"/>
            </a:pPr>
            <a:r>
              <a:rPr lang="en-US" dirty="0">
                <a:solidFill>
                  <a:schemeClr val="accent6"/>
                </a:solidFill>
              </a:rPr>
              <a:t>Methods to update parameters</a:t>
            </a:r>
          </a:p>
          <a:p>
            <a:r>
              <a:rPr lang="en-US" dirty="0">
                <a:solidFill>
                  <a:srgbClr val="C00000"/>
                </a:solidFill>
              </a:rPr>
              <a:t>NO</a:t>
            </a:r>
          </a:p>
          <a:p>
            <a:pPr lvl="1">
              <a:buFont typeface="System Font Regular"/>
              <a:buChar char="-"/>
            </a:pPr>
            <a:r>
              <a:rPr lang="en-US" dirty="0">
                <a:solidFill>
                  <a:srgbClr val="C00000"/>
                </a:solidFill>
              </a:rPr>
              <a:t>Methods to visualize data: follow the Model-View pattern. </a:t>
            </a:r>
            <a:br>
              <a:rPr lang="en-US" dirty="0">
                <a:solidFill>
                  <a:srgbClr val="C00000"/>
                </a:solidFill>
              </a:rPr>
            </a:br>
            <a:r>
              <a:rPr lang="en-US" dirty="0">
                <a:solidFill>
                  <a:srgbClr val="C00000"/>
                </a:solidFill>
              </a:rPr>
              <a:t>You will want to visualize the data in many different ways, better have separate utility visualization functions that take one of the instances as input and visualize them.</a:t>
            </a:r>
          </a:p>
          <a:p>
            <a:pPr lvl="1">
              <a:buFont typeface="System Font Regular"/>
              <a:buChar char="-"/>
            </a:pPr>
            <a:r>
              <a:rPr lang="en-US" dirty="0">
                <a:solidFill>
                  <a:srgbClr val="C00000"/>
                </a:solidFill>
              </a:rPr>
              <a:t>Similarly, anything for which you can imagine to write 5 different variants depending on your mood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F942EA-3241-A344-B1F7-4D460BBC4E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2018, v. 1.0, CC BY-SA 4.0</a:t>
            </a:r>
          </a:p>
        </p:txBody>
      </p:sp>
    </p:spTree>
    <p:extLst>
      <p:ext uri="{BB962C8B-B14F-4D97-AF65-F5344CB8AC3E}">
        <p14:creationId xmlns:p14="http://schemas.microsoft.com/office/powerpoint/2010/main" val="25699555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F2BDDC-CA71-6D4F-817D-CA28B7747E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smell of classes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61AA3E-AECA-034C-9951-831696127D54}"/>
              </a:ext>
            </a:extLst>
          </p:cNvPr>
          <p:cNvSpPr txBox="1"/>
          <p:nvPr/>
        </p:nvSpPr>
        <p:spPr>
          <a:xfrm>
            <a:off x="1407120" y="1721620"/>
            <a:ext cx="31058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Several “specializations” of conceptually similar functions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278F678-EFFD-3542-89F5-B9902B750C7A}"/>
              </a:ext>
            </a:extLst>
          </p:cNvPr>
          <p:cNvCxnSpPr>
            <a:cxnSpLocks/>
          </p:cNvCxnSpPr>
          <p:nvPr/>
        </p:nvCxnSpPr>
        <p:spPr>
          <a:xfrm flipV="1">
            <a:off x="4473986" y="2044785"/>
            <a:ext cx="826667" cy="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E5083F6-2AF8-8544-94BA-9BF1CE04C5D0}"/>
              </a:ext>
            </a:extLst>
          </p:cNvPr>
          <p:cNvSpPr txBox="1"/>
          <p:nvPr/>
        </p:nvSpPr>
        <p:spPr>
          <a:xfrm>
            <a:off x="6252050" y="3650500"/>
            <a:ext cx="27642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… becomes …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D21185E-3C12-E14E-B806-EC1B40D82E08}"/>
              </a:ext>
            </a:extLst>
          </p:cNvPr>
          <p:cNvGrpSpPr/>
          <p:nvPr/>
        </p:nvGrpSpPr>
        <p:grpSpPr>
          <a:xfrm>
            <a:off x="5673995" y="1318438"/>
            <a:ext cx="4569771" cy="2031325"/>
            <a:chOff x="872024" y="1318438"/>
            <a:chExt cx="4569771" cy="2031325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831198E-3D84-F345-B65E-72D1047A5147}"/>
                </a:ext>
              </a:extLst>
            </p:cNvPr>
            <p:cNvSpPr txBox="1"/>
            <p:nvPr/>
          </p:nvSpPr>
          <p:spPr>
            <a:xfrm>
              <a:off x="872024" y="1318438"/>
              <a:ext cx="4569771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for data in </a:t>
              </a:r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list_of_data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: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if data['type'] == 'TYPE1':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    type1_foo(data)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    type1_bar(data)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elif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data['type'] == 'TYPE2':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    type2_foo(data)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    type2_bar(data)       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4D9D7879-6B8D-E54C-A2B1-B666C44880EC}"/>
                </a:ext>
              </a:extLst>
            </p:cNvPr>
            <p:cNvSpPr/>
            <p:nvPr/>
          </p:nvSpPr>
          <p:spPr>
            <a:xfrm>
              <a:off x="1823504" y="1925033"/>
              <a:ext cx="2101726" cy="550538"/>
            </a:xfrm>
            <a:prstGeom prst="rect">
              <a:avLst/>
            </a:prstGeom>
            <a:solidFill>
              <a:schemeClr val="accent4">
                <a:lumMod val="40000"/>
                <a:lumOff val="60000"/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A6F6890C-D70A-324F-95F8-721565DB8D2B}"/>
                </a:ext>
              </a:extLst>
            </p:cNvPr>
            <p:cNvSpPr/>
            <p:nvPr/>
          </p:nvSpPr>
          <p:spPr>
            <a:xfrm>
              <a:off x="1823504" y="2796542"/>
              <a:ext cx="2101726" cy="550538"/>
            </a:xfrm>
            <a:prstGeom prst="rect">
              <a:avLst/>
            </a:prstGeom>
            <a:solidFill>
              <a:schemeClr val="accent4">
                <a:lumMod val="40000"/>
                <a:lumOff val="60000"/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F4156C1-B717-854A-8A93-0D9923CD52CB}"/>
              </a:ext>
            </a:extLst>
          </p:cNvPr>
          <p:cNvGrpSpPr/>
          <p:nvPr/>
        </p:nvGrpSpPr>
        <p:grpSpPr>
          <a:xfrm>
            <a:off x="5673995" y="4465579"/>
            <a:ext cx="4569771" cy="923330"/>
            <a:chOff x="872024" y="1318438"/>
            <a:chExt cx="4569771" cy="923330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4D5317D-B401-C640-9DE3-CAF9462D3FDE}"/>
                </a:ext>
              </a:extLst>
            </p:cNvPr>
            <p:cNvSpPr txBox="1"/>
            <p:nvPr/>
          </p:nvSpPr>
          <p:spPr>
            <a:xfrm>
              <a:off x="872024" y="1318438"/>
              <a:ext cx="456977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for instance in instances: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instance.foo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(data)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instance.bar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(data)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C35A222D-E3AE-D64D-A138-FD512512247C}"/>
                </a:ext>
              </a:extLst>
            </p:cNvPr>
            <p:cNvSpPr/>
            <p:nvPr/>
          </p:nvSpPr>
          <p:spPr>
            <a:xfrm>
              <a:off x="1450079" y="1665692"/>
              <a:ext cx="2323238" cy="576075"/>
            </a:xfrm>
            <a:prstGeom prst="rect">
              <a:avLst/>
            </a:prstGeom>
            <a:solidFill>
              <a:schemeClr val="accent4">
                <a:lumMod val="40000"/>
                <a:lumOff val="60000"/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4A0D058F-F2AD-194D-92BC-4295A56C25CF}"/>
              </a:ext>
            </a:extLst>
          </p:cNvPr>
          <p:cNvSpPr txBox="1"/>
          <p:nvPr/>
        </p:nvSpPr>
        <p:spPr>
          <a:xfrm>
            <a:off x="1413150" y="4234747"/>
            <a:ext cx="310580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Classes may have methods with the same interface, the class type determines the “specialization”.</a:t>
            </a:r>
          </a:p>
          <a:p>
            <a:endParaRPr lang="en-US" dirty="0"/>
          </a:p>
          <a:p>
            <a:r>
              <a:rPr lang="en-US" dirty="0"/>
              <a:t>One can even define a hierarchy of classes where some methods are re-used!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35FF17AD-610A-1549-8475-6F5301785D20}"/>
              </a:ext>
            </a:extLst>
          </p:cNvPr>
          <p:cNvCxnSpPr>
            <a:cxnSpLocks/>
          </p:cNvCxnSpPr>
          <p:nvPr/>
        </p:nvCxnSpPr>
        <p:spPr>
          <a:xfrm flipV="1">
            <a:off x="4473986" y="4812608"/>
            <a:ext cx="826667" cy="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B48AB4-8E11-A34D-B985-B670C2C15B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2018, v. 1.0, CC BY-SA 4.0</a:t>
            </a:r>
          </a:p>
        </p:txBody>
      </p:sp>
    </p:spTree>
    <p:extLst>
      <p:ext uri="{BB962C8B-B14F-4D97-AF65-F5344CB8AC3E}">
        <p14:creationId xmlns:p14="http://schemas.microsoft.com/office/powerpoint/2010/main" val="8067248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F2BDDC-CA71-6D4F-817D-CA28B7747E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smell of classes – simple example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61AA3E-AECA-034C-9951-831696127D54}"/>
              </a:ext>
            </a:extLst>
          </p:cNvPr>
          <p:cNvSpPr txBox="1"/>
          <p:nvPr/>
        </p:nvSpPr>
        <p:spPr>
          <a:xfrm>
            <a:off x="1407120" y="1721620"/>
            <a:ext cx="31058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Several “specializations” of conceptually similar functions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278F678-EFFD-3542-89F5-B9902B750C7A}"/>
              </a:ext>
            </a:extLst>
          </p:cNvPr>
          <p:cNvCxnSpPr>
            <a:cxnSpLocks/>
          </p:cNvCxnSpPr>
          <p:nvPr/>
        </p:nvCxnSpPr>
        <p:spPr>
          <a:xfrm flipV="1">
            <a:off x="4473986" y="2044785"/>
            <a:ext cx="826667" cy="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E5083F6-2AF8-8544-94BA-9BF1CE04C5D0}"/>
              </a:ext>
            </a:extLst>
          </p:cNvPr>
          <p:cNvSpPr txBox="1"/>
          <p:nvPr/>
        </p:nvSpPr>
        <p:spPr>
          <a:xfrm>
            <a:off x="6252050" y="3650500"/>
            <a:ext cx="27642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… becomes …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F4156C1-B717-854A-8A93-0D9923CD52CB}"/>
              </a:ext>
            </a:extLst>
          </p:cNvPr>
          <p:cNvGrpSpPr/>
          <p:nvPr/>
        </p:nvGrpSpPr>
        <p:grpSpPr>
          <a:xfrm>
            <a:off x="5673995" y="4465579"/>
            <a:ext cx="4569771" cy="646332"/>
            <a:chOff x="872024" y="1318438"/>
            <a:chExt cx="4569771" cy="64633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4D5317D-B401-C640-9DE3-CAF9462D3FDE}"/>
                </a:ext>
              </a:extLst>
            </p:cNvPr>
            <p:cNvSpPr txBox="1"/>
            <p:nvPr/>
          </p:nvSpPr>
          <p:spPr>
            <a:xfrm>
              <a:off x="872024" y="1318438"/>
              <a:ext cx="456977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for instance in </a:t>
              </a:r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geometric_objects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: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area = </a:t>
              </a:r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instance.area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()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C35A222D-E3AE-D64D-A138-FD512512247C}"/>
                </a:ext>
              </a:extLst>
            </p:cNvPr>
            <p:cNvSpPr/>
            <p:nvPr/>
          </p:nvSpPr>
          <p:spPr>
            <a:xfrm>
              <a:off x="1450079" y="1665468"/>
              <a:ext cx="2857660" cy="299302"/>
            </a:xfrm>
            <a:prstGeom prst="rect">
              <a:avLst/>
            </a:prstGeom>
            <a:solidFill>
              <a:schemeClr val="accent4">
                <a:lumMod val="40000"/>
                <a:lumOff val="60000"/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4A0D058F-F2AD-194D-92BC-4295A56C25CF}"/>
              </a:ext>
            </a:extLst>
          </p:cNvPr>
          <p:cNvSpPr txBox="1"/>
          <p:nvPr/>
        </p:nvSpPr>
        <p:spPr>
          <a:xfrm>
            <a:off x="1413150" y="4234747"/>
            <a:ext cx="310580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Classes may have methods with the same interface, the class type determines the “specialization”.</a:t>
            </a:r>
          </a:p>
          <a:p>
            <a:endParaRPr lang="en-US" dirty="0"/>
          </a:p>
          <a:p>
            <a:r>
              <a:rPr lang="en-US" dirty="0"/>
              <a:t>One can even define a hierarchy of classes where some methods are re-used!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35FF17AD-610A-1549-8475-6F5301785D20}"/>
              </a:ext>
            </a:extLst>
          </p:cNvPr>
          <p:cNvCxnSpPr>
            <a:cxnSpLocks/>
          </p:cNvCxnSpPr>
          <p:nvPr/>
        </p:nvCxnSpPr>
        <p:spPr>
          <a:xfrm flipV="1">
            <a:off x="4473986" y="4812608"/>
            <a:ext cx="826667" cy="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B48AB4-8E11-A34D-B985-B670C2C15B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2018, v. 1.0, CC BY-SA 4.0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6BB8F4C-2E03-EF48-A432-151F648B2A39}"/>
              </a:ext>
            </a:extLst>
          </p:cNvPr>
          <p:cNvGrpSpPr/>
          <p:nvPr/>
        </p:nvGrpSpPr>
        <p:grpSpPr>
          <a:xfrm>
            <a:off x="5673995" y="1318438"/>
            <a:ext cx="4569771" cy="1497156"/>
            <a:chOff x="5673995" y="1318438"/>
            <a:chExt cx="4569771" cy="1497156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831198E-3D84-F345-B65E-72D1047A5147}"/>
                </a:ext>
              </a:extLst>
            </p:cNvPr>
            <p:cNvSpPr txBox="1"/>
            <p:nvPr/>
          </p:nvSpPr>
          <p:spPr>
            <a:xfrm>
              <a:off x="5673995" y="1318438"/>
              <a:ext cx="4569771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for data in </a:t>
              </a:r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geometric_objects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: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if data['type'] == ‘SQUARE':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    area = </a:t>
              </a:r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area_square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(data)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elif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data['type'] == ‘CIRCLE':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    area = </a:t>
              </a:r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area_circle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(data)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4D9D7879-6B8D-E54C-A2B1-B666C44880EC}"/>
                </a:ext>
              </a:extLst>
            </p:cNvPr>
            <p:cNvSpPr/>
            <p:nvPr/>
          </p:nvSpPr>
          <p:spPr>
            <a:xfrm>
              <a:off x="6721514" y="1920332"/>
              <a:ext cx="3325456" cy="298474"/>
            </a:xfrm>
            <a:prstGeom prst="rect">
              <a:avLst/>
            </a:prstGeom>
            <a:solidFill>
              <a:schemeClr val="accent4">
                <a:lumMod val="40000"/>
                <a:lumOff val="60000"/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64E96E3-9BA9-BC46-B2C8-1B0C3ED169CA}"/>
                </a:ext>
              </a:extLst>
            </p:cNvPr>
            <p:cNvSpPr/>
            <p:nvPr/>
          </p:nvSpPr>
          <p:spPr>
            <a:xfrm>
              <a:off x="6721514" y="2517120"/>
              <a:ext cx="3325456" cy="298474"/>
            </a:xfrm>
            <a:prstGeom prst="rect">
              <a:avLst/>
            </a:prstGeom>
            <a:solidFill>
              <a:schemeClr val="accent4">
                <a:lumMod val="40000"/>
                <a:lumOff val="60000"/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405212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898283-6898-8949-A5E5-FAEAB23F2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 example: </a:t>
            </a:r>
            <a:r>
              <a:rPr lang="en-US" dirty="0" err="1"/>
              <a:t>sklearn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1A07658-74EB-3F48-A649-9F794CD93FDF}"/>
              </a:ext>
            </a:extLst>
          </p:cNvPr>
          <p:cNvSpPr/>
          <p:nvPr/>
        </p:nvSpPr>
        <p:spPr>
          <a:xfrm>
            <a:off x="419100" y="4832510"/>
            <a:ext cx="28039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urier" pitchFamily="2" charset="0"/>
              </a:rPr>
              <a:t>Model score: 0.0066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7036F10-3ABC-A84C-9C9F-9F9C95E0B6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1868270"/>
            <a:ext cx="6313522" cy="278374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2C38351-F844-754F-9B9D-785727D9ED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5649" y="1685390"/>
            <a:ext cx="4665185" cy="296662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465B3B8-52D0-6740-8F3D-0A75DEBFFECD}"/>
              </a:ext>
            </a:extLst>
          </p:cNvPr>
          <p:cNvSpPr/>
          <p:nvPr/>
        </p:nvSpPr>
        <p:spPr>
          <a:xfrm>
            <a:off x="1148576" y="2230244"/>
            <a:ext cx="1873404" cy="278780"/>
          </a:xfrm>
          <a:prstGeom prst="rect">
            <a:avLst/>
          </a:prstGeom>
          <a:solidFill>
            <a:srgbClr val="FFFF00">
              <a:alpha val="3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E5F51A-F019-F745-8D8D-26644991F7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2018, v. 1.0, CC BY-SA 4.0</a:t>
            </a:r>
          </a:p>
        </p:txBody>
      </p:sp>
    </p:spTree>
    <p:extLst>
      <p:ext uri="{BB962C8B-B14F-4D97-AF65-F5344CB8AC3E}">
        <p14:creationId xmlns:p14="http://schemas.microsoft.com/office/powerpoint/2010/main" val="20067392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A6E99F2-A194-0242-9C67-3E7818B4F3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1868270"/>
            <a:ext cx="6329931" cy="273363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2164370-17F3-E641-8332-E85828ABED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5649" y="1685390"/>
            <a:ext cx="4665186" cy="29666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F898283-6898-8949-A5E5-FAEAB23F2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 example: </a:t>
            </a:r>
            <a:r>
              <a:rPr lang="en-US" dirty="0" err="1"/>
              <a:t>sklearn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1A07658-74EB-3F48-A649-9F794CD93FDF}"/>
              </a:ext>
            </a:extLst>
          </p:cNvPr>
          <p:cNvSpPr/>
          <p:nvPr/>
        </p:nvSpPr>
        <p:spPr>
          <a:xfrm>
            <a:off x="419100" y="4832510"/>
            <a:ext cx="28039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urier" pitchFamily="2" charset="0"/>
              </a:rPr>
              <a:t>Model score: 0.6144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516EF8D-4AB3-4345-88EC-83040F135752}"/>
              </a:ext>
            </a:extLst>
          </p:cNvPr>
          <p:cNvSpPr/>
          <p:nvPr/>
        </p:nvSpPr>
        <p:spPr>
          <a:xfrm>
            <a:off x="1148576" y="2230244"/>
            <a:ext cx="1873404" cy="278780"/>
          </a:xfrm>
          <a:prstGeom prst="rect">
            <a:avLst/>
          </a:prstGeom>
          <a:solidFill>
            <a:srgbClr val="FFFF00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8EF3C1-A6E4-1143-AB10-C5B47877E6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2018, v. 1.0, CC BY-SA 4.0</a:t>
            </a:r>
          </a:p>
        </p:txBody>
      </p:sp>
    </p:spTree>
    <p:extLst>
      <p:ext uri="{BB962C8B-B14F-4D97-AF65-F5344CB8AC3E}">
        <p14:creationId xmlns:p14="http://schemas.microsoft.com/office/powerpoint/2010/main" val="12445723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91BFC-02B1-D846-96DA-48696F6D2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058939" cy="1325563"/>
          </a:xfrm>
        </p:spPr>
        <p:txBody>
          <a:bodyPr/>
          <a:lstStyle/>
          <a:p>
            <a:r>
              <a:rPr lang="en-US" dirty="0"/>
              <a:t>One smell at the time: Context managers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2598FC-C531-8444-A6F6-18DEC1AAED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2018, v. 1.0, CC BY-SA 4.0</a:t>
            </a:r>
          </a:p>
        </p:txBody>
      </p:sp>
    </p:spTree>
    <p:extLst>
      <p:ext uri="{BB962C8B-B14F-4D97-AF65-F5344CB8AC3E}">
        <p14:creationId xmlns:p14="http://schemas.microsoft.com/office/powerpoint/2010/main" val="42039489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EDF18-8D2B-C04A-A3F7-705AD2FC1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smell of context managers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B0B4F9-331F-D045-BD39-23B20355D9A9}"/>
              </a:ext>
            </a:extLst>
          </p:cNvPr>
          <p:cNvSpPr txBox="1"/>
          <p:nvPr/>
        </p:nvSpPr>
        <p:spPr>
          <a:xfrm>
            <a:off x="524533" y="1636654"/>
            <a:ext cx="31058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Before executing the code, something needs to happen: open a file, connect to a DB, initialize some hardware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274D8CF-42A0-4D4F-A711-401771608E29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3336216" y="2249658"/>
            <a:ext cx="657717" cy="19450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B24EF5B1-2BEF-E44B-8A75-4A48BACD4229}"/>
              </a:ext>
            </a:extLst>
          </p:cNvPr>
          <p:cNvSpPr txBox="1"/>
          <p:nvPr/>
        </p:nvSpPr>
        <p:spPr>
          <a:xfrm>
            <a:off x="4550979" y="3992291"/>
            <a:ext cx="27642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… becomes …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D03E5C9-CC8F-1A4A-A467-0B02A23D86AB}"/>
              </a:ext>
            </a:extLst>
          </p:cNvPr>
          <p:cNvCxnSpPr>
            <a:cxnSpLocks/>
          </p:cNvCxnSpPr>
          <p:nvPr/>
        </p:nvCxnSpPr>
        <p:spPr>
          <a:xfrm flipV="1">
            <a:off x="3333754" y="3396438"/>
            <a:ext cx="705169" cy="10350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E0F4008-F65C-F444-9FE4-E93087664C23}"/>
              </a:ext>
            </a:extLst>
          </p:cNvPr>
          <p:cNvSpPr txBox="1"/>
          <p:nvPr/>
        </p:nvSpPr>
        <p:spPr>
          <a:xfrm>
            <a:off x="4108233" y="2145282"/>
            <a:ext cx="395874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# Initialize context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try: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# The code you care about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finally: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# Clean up context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CBBF259-6B7A-B04B-94BF-E64A678F17B6}"/>
              </a:ext>
            </a:extLst>
          </p:cNvPr>
          <p:cNvSpPr/>
          <p:nvPr/>
        </p:nvSpPr>
        <p:spPr>
          <a:xfrm>
            <a:off x="3993933" y="2105373"/>
            <a:ext cx="4141074" cy="677575"/>
          </a:xfrm>
          <a:prstGeom prst="rect">
            <a:avLst/>
          </a:prstGeom>
          <a:solidFill>
            <a:schemeClr val="accent4">
              <a:lumMod val="60000"/>
              <a:lumOff val="40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08D673F-81EE-244E-8172-CE172B61D93E}"/>
              </a:ext>
            </a:extLst>
          </p:cNvPr>
          <p:cNvSpPr/>
          <p:nvPr/>
        </p:nvSpPr>
        <p:spPr>
          <a:xfrm>
            <a:off x="3993933" y="3036409"/>
            <a:ext cx="4141074" cy="677575"/>
          </a:xfrm>
          <a:prstGeom prst="rect">
            <a:avLst/>
          </a:prstGeom>
          <a:solidFill>
            <a:schemeClr val="accent4">
              <a:lumMod val="60000"/>
              <a:lumOff val="40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0BB59FA-F4CA-F247-A3EB-012F847AC7DC}"/>
              </a:ext>
            </a:extLst>
          </p:cNvPr>
          <p:cNvSpPr txBox="1"/>
          <p:nvPr/>
        </p:nvSpPr>
        <p:spPr>
          <a:xfrm>
            <a:off x="524533" y="3098333"/>
            <a:ext cx="280922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Once the code has executed, we need to clean up, </a:t>
            </a:r>
            <a:r>
              <a:rPr lang="en-US" b="1" dirty="0"/>
              <a:t>even if an error occurred</a:t>
            </a:r>
            <a:r>
              <a:rPr lang="en-US" dirty="0"/>
              <a:t>: close the file, commit / revert SQL transactions, disconnect from hardware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061421A-6BC1-7146-AD0B-6D78E022BE56}"/>
              </a:ext>
            </a:extLst>
          </p:cNvPr>
          <p:cNvSpPr txBox="1"/>
          <p:nvPr/>
        </p:nvSpPr>
        <p:spPr>
          <a:xfrm>
            <a:off x="4040208" y="4814811"/>
            <a:ext cx="3958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with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my_context_manager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():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# The code you care about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4C1F19F-C795-7045-9B5E-2CA8E5579FE3}"/>
              </a:ext>
            </a:extLst>
          </p:cNvPr>
          <p:cNvSpPr/>
          <p:nvPr/>
        </p:nvSpPr>
        <p:spPr>
          <a:xfrm>
            <a:off x="3925909" y="4774902"/>
            <a:ext cx="3620520" cy="396185"/>
          </a:xfrm>
          <a:prstGeom prst="rect">
            <a:avLst/>
          </a:prstGeom>
          <a:solidFill>
            <a:schemeClr val="accent4">
              <a:lumMod val="60000"/>
              <a:lumOff val="40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8F3DE8-A101-CF49-B3C6-444515ED72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2018, v. 1.0, CC BY-SA 4.0</a:t>
            </a:r>
          </a:p>
        </p:txBody>
      </p:sp>
    </p:spTree>
    <p:extLst>
      <p:ext uri="{BB962C8B-B14F-4D97-AF65-F5344CB8AC3E}">
        <p14:creationId xmlns:p14="http://schemas.microsoft.com/office/powerpoint/2010/main" val="1492395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408471-0880-5746-AF3A-3BF48898F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about this smell?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677E00-FFFA-D44B-B69D-14D0B8E79A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3" y="3512132"/>
            <a:ext cx="2231661" cy="33458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53FC651-2404-1D4E-A533-F778C06911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63" y="1318438"/>
            <a:ext cx="6404982" cy="21273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9A64AB8-5AE2-F14F-817E-F732667665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9036" y="3727478"/>
            <a:ext cx="3617522" cy="2699495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9C6488-8662-EF4D-BA38-CF7435DE62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2018, v. 1.0, CC BY-SA 4.0</a:t>
            </a:r>
          </a:p>
        </p:txBody>
      </p:sp>
    </p:spTree>
    <p:extLst>
      <p:ext uri="{BB962C8B-B14F-4D97-AF65-F5344CB8AC3E}">
        <p14:creationId xmlns:p14="http://schemas.microsoft.com/office/powerpoint/2010/main" val="20268959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C5D08-46B4-1F40-8F22-AEFEF2789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 to “context managers” notebooks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066BEE-CDA5-D244-83D5-A1FD5FF43F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2018, v. 1.0, CC BY-SA 4.0</a:t>
            </a:r>
          </a:p>
        </p:txBody>
      </p:sp>
    </p:spTree>
    <p:extLst>
      <p:ext uri="{BB962C8B-B14F-4D97-AF65-F5344CB8AC3E}">
        <p14:creationId xmlns:p14="http://schemas.microsoft.com/office/powerpoint/2010/main" val="33584143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22921-FC30-9B40-8B90-82A88EADB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Recap: Context managers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500064-D822-F748-A725-F117F651D0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Context managers eliminate the smell of repeatedly setting up and cleaning up an environment in which code needs to run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9E5777-8FD0-DA42-87DD-F54FB21CC0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1200" y="3024459"/>
            <a:ext cx="5689600" cy="2794000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B602F08-A479-7643-BDD3-3192E0818E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2018, v. 1.0, CC BY-SA 4.0</a:t>
            </a:r>
          </a:p>
        </p:txBody>
      </p:sp>
    </p:spTree>
    <p:extLst>
      <p:ext uri="{BB962C8B-B14F-4D97-AF65-F5344CB8AC3E}">
        <p14:creationId xmlns:p14="http://schemas.microsoft.com/office/powerpoint/2010/main" val="14601927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B10D78-D018-1948-AC55-F3B44F5D0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FYI: most general way of defining context manger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7DF05B-3C9C-5D45-860F-F820E28B2F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ourier" pitchFamily="2" charset="0"/>
              </a:rPr>
              <a:t>@</a:t>
            </a:r>
            <a:r>
              <a:rPr lang="en-US" dirty="0" err="1">
                <a:latin typeface="Courier" pitchFamily="2" charset="0"/>
              </a:rPr>
              <a:t>contextmanager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/>
              <a:t>is a shortcut for writing a class with magic methods </a:t>
            </a:r>
            <a:r>
              <a:rPr lang="en-US" dirty="0">
                <a:latin typeface="Courier" pitchFamily="2" charset="0"/>
              </a:rPr>
              <a:t>__enter__ </a:t>
            </a:r>
            <a:r>
              <a:rPr lang="en-US" dirty="0"/>
              <a:t>and </a:t>
            </a:r>
            <a:r>
              <a:rPr lang="en-US" dirty="0">
                <a:latin typeface="Courier" pitchFamily="2" charset="0"/>
              </a:rPr>
              <a:t>__exit__</a:t>
            </a:r>
            <a:r>
              <a:rPr lang="en-US" dirty="0"/>
              <a:t>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31C65A-669F-4843-8A30-BEAC92E1A1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3400" y="2869426"/>
            <a:ext cx="6045200" cy="3416300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9875CBF-F37C-B844-BEBD-A8C9423796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2018, v. 1.0, CC BY-SA 4.0</a:t>
            </a:r>
          </a:p>
        </p:txBody>
      </p:sp>
    </p:spTree>
    <p:extLst>
      <p:ext uri="{BB962C8B-B14F-4D97-AF65-F5344CB8AC3E}">
        <p14:creationId xmlns:p14="http://schemas.microsoft.com/office/powerpoint/2010/main" val="13513031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A79CBE-8D7E-EF4B-918B-11314E14B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331" y="365126"/>
            <a:ext cx="11456276" cy="953312"/>
          </a:xfrm>
        </p:spPr>
        <p:txBody>
          <a:bodyPr/>
          <a:lstStyle/>
          <a:p>
            <a:r>
              <a:rPr lang="en-US" dirty="0"/>
              <a:t>Keep your nose ready!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2D48F7-A0DB-9140-9786-BAF9061FF8D7}"/>
              </a:ext>
            </a:extLst>
          </p:cNvPr>
          <p:cNvSpPr txBox="1"/>
          <p:nvPr/>
        </p:nvSpPr>
        <p:spPr>
          <a:xfrm>
            <a:off x="412412" y="1506721"/>
            <a:ext cx="35871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smell of </a:t>
            </a:r>
            <a:r>
              <a:rPr lang="en-US" sz="2400" b="1" dirty="0"/>
              <a:t>generators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03764B-DB8D-1D49-A440-F40106CABF8F}"/>
              </a:ext>
            </a:extLst>
          </p:cNvPr>
          <p:cNvSpPr txBox="1"/>
          <p:nvPr/>
        </p:nvSpPr>
        <p:spPr>
          <a:xfrm>
            <a:off x="504497" y="2020714"/>
            <a:ext cx="553895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for ... 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# Transform / filter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for ... 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   # Transform / filter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   # The interesting part of the code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F07D5AA-086E-C340-9424-EFC266E70534}"/>
              </a:ext>
            </a:extLst>
          </p:cNvPr>
          <p:cNvSpPr/>
          <p:nvPr/>
        </p:nvSpPr>
        <p:spPr>
          <a:xfrm>
            <a:off x="504497" y="2020714"/>
            <a:ext cx="5399346" cy="1160637"/>
          </a:xfrm>
          <a:prstGeom prst="rect">
            <a:avLst/>
          </a:prstGeom>
          <a:solidFill>
            <a:schemeClr val="accent2">
              <a:lumMod val="60000"/>
              <a:lumOff val="40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CEE5A4B-0A5D-1A48-A896-21BA26C91273}"/>
              </a:ext>
            </a:extLst>
          </p:cNvPr>
          <p:cNvGrpSpPr/>
          <p:nvPr/>
        </p:nvGrpSpPr>
        <p:grpSpPr>
          <a:xfrm>
            <a:off x="6409615" y="3819573"/>
            <a:ext cx="5060862" cy="1660896"/>
            <a:chOff x="6638323" y="1486102"/>
            <a:chExt cx="5060862" cy="166089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10F7ECF-D88D-6540-BE1C-8970A3574908}"/>
                </a:ext>
              </a:extLst>
            </p:cNvPr>
            <p:cNvSpPr txBox="1"/>
            <p:nvPr/>
          </p:nvSpPr>
          <p:spPr>
            <a:xfrm>
              <a:off x="6638323" y="1486102"/>
              <a:ext cx="404779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The smell of </a:t>
              </a:r>
              <a:r>
                <a:rPr lang="en-US" sz="2400" b="1" dirty="0"/>
                <a:t>decorators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DE61EB4-878C-574A-AA2E-8BBBC5478E80}"/>
                </a:ext>
              </a:extLst>
            </p:cNvPr>
            <p:cNvSpPr txBox="1"/>
            <p:nvPr/>
          </p:nvSpPr>
          <p:spPr>
            <a:xfrm>
              <a:off x="6735675" y="1946669"/>
              <a:ext cx="496351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def </a:t>
              </a:r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my_function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(x, y, z):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# Common boilerplate at beginning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# Function-specific part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# Common boilerplate at end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E6C01FD-1FD5-904F-8533-261BFB30E372}"/>
                </a:ext>
              </a:extLst>
            </p:cNvPr>
            <p:cNvSpPr/>
            <p:nvPr/>
          </p:nvSpPr>
          <p:spPr>
            <a:xfrm>
              <a:off x="7082517" y="2271067"/>
              <a:ext cx="4461783" cy="327099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g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CFC83E5-F20E-1A49-BAB8-26413342181B}"/>
                </a:ext>
              </a:extLst>
            </p:cNvPr>
            <p:cNvSpPr/>
            <p:nvPr/>
          </p:nvSpPr>
          <p:spPr>
            <a:xfrm>
              <a:off x="7082517" y="2818665"/>
              <a:ext cx="4461783" cy="327099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A4122483-36AB-6F4D-B533-66791698DA79}"/>
              </a:ext>
            </a:extLst>
          </p:cNvPr>
          <p:cNvGrpSpPr/>
          <p:nvPr/>
        </p:nvGrpSpPr>
        <p:grpSpPr>
          <a:xfrm>
            <a:off x="6484589" y="1500885"/>
            <a:ext cx="5169896" cy="1970236"/>
            <a:chOff x="412411" y="3854963"/>
            <a:chExt cx="5169896" cy="197023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313132A-6964-B048-8293-C318F037FC16}"/>
                </a:ext>
              </a:extLst>
            </p:cNvPr>
            <p:cNvSpPr txBox="1"/>
            <p:nvPr/>
          </p:nvSpPr>
          <p:spPr>
            <a:xfrm>
              <a:off x="412411" y="3854963"/>
              <a:ext cx="480071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The smell of </a:t>
              </a:r>
              <a:r>
                <a:rPr lang="en-US" sz="2400" b="1" dirty="0"/>
                <a:t>context managers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A7BFEC2-AB78-9E45-8B37-47E9CC79406F}"/>
                </a:ext>
              </a:extLst>
            </p:cNvPr>
            <p:cNvSpPr txBox="1"/>
            <p:nvPr/>
          </p:nvSpPr>
          <p:spPr>
            <a:xfrm>
              <a:off x="618797" y="4314679"/>
              <a:ext cx="4963510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# Prepare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try: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# The code you care about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finally: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# Clean up   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F7D0C52-FB5D-4E4D-A7FE-81CAEE418BCF}"/>
                </a:ext>
              </a:extLst>
            </p:cNvPr>
            <p:cNvSpPr/>
            <p:nvPr/>
          </p:nvSpPr>
          <p:spPr>
            <a:xfrm>
              <a:off x="504497" y="4349820"/>
              <a:ext cx="4738917" cy="602525"/>
            </a:xfrm>
            <a:prstGeom prst="rect">
              <a:avLst/>
            </a:prstGeom>
            <a:solidFill>
              <a:schemeClr val="accent4">
                <a:lumMod val="60000"/>
                <a:lumOff val="40000"/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E2C5716-4852-E941-ACB5-C04FAE479C10}"/>
                </a:ext>
              </a:extLst>
            </p:cNvPr>
            <p:cNvSpPr/>
            <p:nvPr/>
          </p:nvSpPr>
          <p:spPr>
            <a:xfrm>
              <a:off x="504497" y="5205806"/>
              <a:ext cx="4738917" cy="619393"/>
            </a:xfrm>
            <a:prstGeom prst="rect">
              <a:avLst/>
            </a:prstGeom>
            <a:solidFill>
              <a:schemeClr val="accent4">
                <a:lumMod val="60000"/>
                <a:lumOff val="40000"/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6CAF132-E3B1-224D-8E2B-B93CD8650A8C}"/>
              </a:ext>
            </a:extLst>
          </p:cNvPr>
          <p:cNvGrpSpPr/>
          <p:nvPr/>
        </p:nvGrpSpPr>
        <p:grpSpPr>
          <a:xfrm>
            <a:off x="412412" y="3819573"/>
            <a:ext cx="5123530" cy="3033975"/>
            <a:chOff x="6638323" y="3800386"/>
            <a:chExt cx="5123530" cy="3033975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87326EA-1461-A24A-BAF3-7A9EDA74C7F4}"/>
                </a:ext>
              </a:extLst>
            </p:cNvPr>
            <p:cNvSpPr txBox="1"/>
            <p:nvPr/>
          </p:nvSpPr>
          <p:spPr>
            <a:xfrm>
              <a:off x="6638323" y="3800386"/>
              <a:ext cx="337513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The smell of </a:t>
              </a:r>
              <a:r>
                <a:rPr lang="en-US" sz="2400" b="1" dirty="0"/>
                <a:t>classes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13E0319-2EF4-D445-AA30-629586BF049E}"/>
                </a:ext>
              </a:extLst>
            </p:cNvPr>
            <p:cNvSpPr txBox="1"/>
            <p:nvPr/>
          </p:nvSpPr>
          <p:spPr>
            <a:xfrm>
              <a:off x="6798343" y="4249038"/>
              <a:ext cx="4963510" cy="25853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def </a:t>
              </a:r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first_function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(x, y, z):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# Something</a:t>
              </a:r>
            </a:p>
            <a:p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def </a:t>
              </a:r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second_function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(x, y, z):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# Something else</a:t>
              </a:r>
            </a:p>
            <a:p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def </a:t>
              </a:r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third_function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(x, y, z):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# Something more</a:t>
              </a:r>
            </a:p>
            <a:p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DFC95B3-77B3-3A4A-BB87-73E274ACECCA}"/>
                </a:ext>
              </a:extLst>
            </p:cNvPr>
            <p:cNvSpPr/>
            <p:nvPr/>
          </p:nvSpPr>
          <p:spPr>
            <a:xfrm>
              <a:off x="9144778" y="4301218"/>
              <a:ext cx="1144313" cy="317152"/>
            </a:xfrm>
            <a:prstGeom prst="rect">
              <a:avLst/>
            </a:prstGeom>
            <a:solidFill>
              <a:schemeClr val="accent5">
                <a:lumMod val="60000"/>
                <a:lumOff val="40000"/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3A515E1-7899-F043-8F12-2B6836B3A710}"/>
                </a:ext>
              </a:extLst>
            </p:cNvPr>
            <p:cNvSpPr/>
            <p:nvPr/>
          </p:nvSpPr>
          <p:spPr>
            <a:xfrm>
              <a:off x="9280098" y="5119202"/>
              <a:ext cx="1144313" cy="317152"/>
            </a:xfrm>
            <a:prstGeom prst="rect">
              <a:avLst/>
            </a:prstGeom>
            <a:solidFill>
              <a:schemeClr val="accent5">
                <a:lumMod val="60000"/>
                <a:lumOff val="40000"/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522AD41-679C-F34D-9513-C41A5B54D7EA}"/>
                </a:ext>
              </a:extLst>
            </p:cNvPr>
            <p:cNvSpPr/>
            <p:nvPr/>
          </p:nvSpPr>
          <p:spPr>
            <a:xfrm>
              <a:off x="9144778" y="5901700"/>
              <a:ext cx="1144313" cy="317152"/>
            </a:xfrm>
            <a:prstGeom prst="rect">
              <a:avLst/>
            </a:prstGeom>
            <a:solidFill>
              <a:schemeClr val="accent5">
                <a:lumMod val="60000"/>
                <a:lumOff val="40000"/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id="{E78CA57B-BCDC-DE41-B3AF-4E0BC0163B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2018, v. 1.0, CC BY-SA 4.0</a:t>
            </a:r>
          </a:p>
        </p:txBody>
      </p:sp>
    </p:spTree>
    <p:extLst>
      <p:ext uri="{BB962C8B-B14F-4D97-AF65-F5344CB8AC3E}">
        <p14:creationId xmlns:p14="http://schemas.microsoft.com/office/powerpoint/2010/main" val="19958855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111B49-242E-5845-9D35-B5E0967AF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to go from here…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61FB91-0E0B-8D49-A0DB-42D3F95318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5274" y="2243635"/>
            <a:ext cx="2446883" cy="3214882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79660E0F-07B7-6846-9D86-F7651434FC2E}"/>
              </a:ext>
            </a:extLst>
          </p:cNvPr>
          <p:cNvGrpSpPr/>
          <p:nvPr/>
        </p:nvGrpSpPr>
        <p:grpSpPr>
          <a:xfrm>
            <a:off x="7125651" y="2532088"/>
            <a:ext cx="2160976" cy="2654359"/>
            <a:chOff x="6802266" y="2822019"/>
            <a:chExt cx="2160976" cy="265435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27699DB-2489-5D42-ABC3-145044918AE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02266" y="2822019"/>
              <a:ext cx="2138440" cy="2138440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ED70B53-16BB-8741-94B1-713E2902F6B3}"/>
                </a:ext>
              </a:extLst>
            </p:cNvPr>
            <p:cNvSpPr/>
            <p:nvPr/>
          </p:nvSpPr>
          <p:spPr>
            <a:xfrm>
              <a:off x="6802266" y="5014713"/>
              <a:ext cx="2160976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 err="1"/>
                <a:t>realpython.com</a:t>
              </a:r>
              <a:endParaRPr lang="en-US" sz="2400" dirty="0"/>
            </a:p>
          </p:txBody>
        </p:sp>
      </p:grp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305A60-704A-194D-9A1C-E0795027E1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2018, v. 1.0, CC BY-SA 4.0</a:t>
            </a:r>
          </a:p>
        </p:txBody>
      </p:sp>
    </p:spTree>
    <p:extLst>
      <p:ext uri="{BB962C8B-B14F-4D97-AF65-F5344CB8AC3E}">
        <p14:creationId xmlns:p14="http://schemas.microsoft.com/office/powerpoint/2010/main" val="31862378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DD8299-C064-E346-BEBE-9DAB30870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dirty="0"/>
              <a:t>Thank you!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6B7FA83-C3CC-4544-8708-CF191874A57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30600" y="2502848"/>
            <a:ext cx="5130800" cy="3617022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5AC237-5290-1340-9598-42A814BA3F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2018, v. 1.0, CC BY-SA 4.0</a:t>
            </a:r>
          </a:p>
        </p:txBody>
      </p:sp>
    </p:spTree>
    <p:extLst>
      <p:ext uri="{BB962C8B-B14F-4D97-AF65-F5344CB8AC3E}">
        <p14:creationId xmlns:p14="http://schemas.microsoft.com/office/powerpoint/2010/main" val="28683602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042021-44B5-CF40-AE4E-2E4DC5285F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2018, v. 1.0, CC BY-SA 4.0</a:t>
            </a:r>
          </a:p>
        </p:txBody>
      </p:sp>
    </p:spTree>
    <p:extLst>
      <p:ext uri="{BB962C8B-B14F-4D97-AF65-F5344CB8AC3E}">
        <p14:creationId xmlns:p14="http://schemas.microsoft.com/office/powerpoint/2010/main" val="35024693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408471-0880-5746-AF3A-3BF48898F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about this smell?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677E00-FFFA-D44B-B69D-14D0B8E79A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3" y="3512132"/>
            <a:ext cx="2231661" cy="33458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53FC651-2404-1D4E-A533-F778C06911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29" y="1318438"/>
            <a:ext cx="6404982" cy="21273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9A64AB8-5AE2-F14F-817E-F732667665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4772" y="3727478"/>
            <a:ext cx="3617522" cy="269949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5E14D24-250A-7147-B150-B14E34C553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0021" y="479244"/>
            <a:ext cx="4791617" cy="15100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BADAA06-95BE-AC47-AA58-8E070864A7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90020" y="2313600"/>
            <a:ext cx="4791617" cy="11472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2CD1EA2-2635-DC4C-A6B3-BCDCE7CD9F8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14442" y="3751664"/>
            <a:ext cx="4867195" cy="13112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4645ED5-C2C1-D342-96A9-D9B1C769EFB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14442" y="5319564"/>
            <a:ext cx="4867195" cy="1107409"/>
          </a:xfrm>
          <a:prstGeom prst="rect">
            <a:avLst/>
          </a:prstGeom>
        </p:spPr>
      </p:pic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0527FF0E-3C4C-124C-BE3E-55615CB48C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2018, v. 1.0, CC BY-SA 4.0</a:t>
            </a:r>
          </a:p>
        </p:txBody>
      </p:sp>
    </p:spTree>
    <p:extLst>
      <p:ext uri="{BB962C8B-B14F-4D97-AF65-F5344CB8AC3E}">
        <p14:creationId xmlns:p14="http://schemas.microsoft.com/office/powerpoint/2010/main" val="16734808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42E2A1-58C1-634C-BA95-4DB11AB0C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wrong with smelly code?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0C1B8E-09D7-C74F-8702-B3F256FE53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Redundant, not flexible</a:t>
            </a:r>
            <a:r>
              <a:rPr lang="en-US" dirty="0"/>
              <a:t>: an update in one place would need to be duplicated everywhere</a:t>
            </a:r>
          </a:p>
          <a:p>
            <a:r>
              <a:rPr lang="en-US" b="1" dirty="0"/>
              <a:t>Hard to test</a:t>
            </a:r>
            <a:r>
              <a:rPr lang="en-US" dirty="0"/>
              <a:t>: the code that performs the interesting computation is mixed with the code that does the repetitive boilerplate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21FEAD-D522-F74A-A75F-EB58BCF706ED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CFCFC"/>
              </a:clrFrom>
              <a:clrTo>
                <a:srgbClr val="FCFCFC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265031" y="4237463"/>
            <a:ext cx="4926969" cy="2620537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EA9F5EE-7351-F94C-9D36-CBBBDAD3FA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2018, v. 1.0, CC BY-SA 4.0</a:t>
            </a:r>
          </a:p>
        </p:txBody>
      </p:sp>
    </p:spTree>
    <p:extLst>
      <p:ext uri="{BB962C8B-B14F-4D97-AF65-F5344CB8AC3E}">
        <p14:creationId xmlns:p14="http://schemas.microsoft.com/office/powerpoint/2010/main" val="39149569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BAA904-24B5-C24D-8EFF-1AC3FBE84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FEF1E2-60E3-5F4A-B22E-41968B8BE9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7580972" cy="4351338"/>
          </a:xfrm>
        </p:spPr>
        <p:txBody>
          <a:bodyPr/>
          <a:lstStyle/>
          <a:p>
            <a:r>
              <a:rPr lang="en-US" dirty="0"/>
              <a:t>This is a code smell detection crash course for scientific programming</a:t>
            </a:r>
          </a:p>
          <a:p>
            <a:r>
              <a:rPr lang="en-US" b="1" dirty="0"/>
              <a:t>Advanced Python constructs are </a:t>
            </a:r>
            <a:r>
              <a:rPr lang="en-US" b="1"/>
              <a:t>the way </a:t>
            </a:r>
            <a:r>
              <a:rPr lang="en-US" b="1" dirty="0"/>
              <a:t>to get rid of the smell!</a:t>
            </a:r>
          </a:p>
          <a:p>
            <a:pPr marL="0" indent="0">
              <a:buNone/>
            </a:pPr>
            <a:endParaRPr lang="en-US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CE3E31-1842-A343-8EF9-7C6D115F60D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523250" y="1059366"/>
            <a:ext cx="3865756" cy="5798634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FA625D5-F5E2-3A4A-AED4-07F85FEC15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2018, v. 1.0, CC BY-SA 4.0</a:t>
            </a:r>
          </a:p>
        </p:txBody>
      </p:sp>
    </p:spTree>
    <p:extLst>
      <p:ext uri="{BB962C8B-B14F-4D97-AF65-F5344CB8AC3E}">
        <p14:creationId xmlns:p14="http://schemas.microsoft.com/office/powerpoint/2010/main" val="38343557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A79CBE-8D7E-EF4B-918B-11314E14B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331" y="365126"/>
            <a:ext cx="11456276" cy="953312"/>
          </a:xfrm>
        </p:spPr>
        <p:txBody>
          <a:bodyPr/>
          <a:lstStyle/>
          <a:p>
            <a:r>
              <a:rPr lang="en-US" dirty="0"/>
              <a:t>All the “advanced Python constructs” smells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2D48F7-A0DB-9140-9786-BAF9061FF8D7}"/>
              </a:ext>
            </a:extLst>
          </p:cNvPr>
          <p:cNvSpPr txBox="1"/>
          <p:nvPr/>
        </p:nvSpPr>
        <p:spPr>
          <a:xfrm>
            <a:off x="412412" y="1506721"/>
            <a:ext cx="35871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smell of </a:t>
            </a:r>
            <a:r>
              <a:rPr lang="en-US" sz="2400" b="1" dirty="0"/>
              <a:t>generators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03764B-DB8D-1D49-A440-F40106CABF8F}"/>
              </a:ext>
            </a:extLst>
          </p:cNvPr>
          <p:cNvSpPr txBox="1"/>
          <p:nvPr/>
        </p:nvSpPr>
        <p:spPr>
          <a:xfrm>
            <a:off x="504497" y="2020714"/>
            <a:ext cx="553895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for ... 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# Transform / filter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for ... 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   # Transform / filter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   # The interesting part of the code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F07D5AA-086E-C340-9424-EFC266E70534}"/>
              </a:ext>
            </a:extLst>
          </p:cNvPr>
          <p:cNvSpPr/>
          <p:nvPr/>
        </p:nvSpPr>
        <p:spPr>
          <a:xfrm>
            <a:off x="504497" y="2020714"/>
            <a:ext cx="5399346" cy="1160637"/>
          </a:xfrm>
          <a:prstGeom prst="rect">
            <a:avLst/>
          </a:prstGeom>
          <a:solidFill>
            <a:schemeClr val="accent2">
              <a:lumMod val="60000"/>
              <a:lumOff val="40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CEE5A4B-0A5D-1A48-A896-21BA26C91273}"/>
              </a:ext>
            </a:extLst>
          </p:cNvPr>
          <p:cNvGrpSpPr/>
          <p:nvPr/>
        </p:nvGrpSpPr>
        <p:grpSpPr>
          <a:xfrm>
            <a:off x="6409615" y="3819573"/>
            <a:ext cx="5060862" cy="1660896"/>
            <a:chOff x="6638323" y="1486102"/>
            <a:chExt cx="5060862" cy="166089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10F7ECF-D88D-6540-BE1C-8970A3574908}"/>
                </a:ext>
              </a:extLst>
            </p:cNvPr>
            <p:cNvSpPr txBox="1"/>
            <p:nvPr/>
          </p:nvSpPr>
          <p:spPr>
            <a:xfrm>
              <a:off x="6638323" y="1486102"/>
              <a:ext cx="404779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The smell of </a:t>
              </a:r>
              <a:r>
                <a:rPr lang="en-US" sz="2400" b="1" dirty="0"/>
                <a:t>decorators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DE61EB4-878C-574A-AA2E-8BBBC5478E80}"/>
                </a:ext>
              </a:extLst>
            </p:cNvPr>
            <p:cNvSpPr txBox="1"/>
            <p:nvPr/>
          </p:nvSpPr>
          <p:spPr>
            <a:xfrm>
              <a:off x="6735675" y="1946669"/>
              <a:ext cx="496351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def </a:t>
              </a:r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my_function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(x, y, z):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# Common boilerplate at beginning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# Function-specific part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# Common boilerplate at end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E6C01FD-1FD5-904F-8533-261BFB30E372}"/>
                </a:ext>
              </a:extLst>
            </p:cNvPr>
            <p:cNvSpPr/>
            <p:nvPr/>
          </p:nvSpPr>
          <p:spPr>
            <a:xfrm>
              <a:off x="7082517" y="2271067"/>
              <a:ext cx="4461783" cy="327099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g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CFC83E5-F20E-1A49-BAB8-26413342181B}"/>
                </a:ext>
              </a:extLst>
            </p:cNvPr>
            <p:cNvSpPr/>
            <p:nvPr/>
          </p:nvSpPr>
          <p:spPr>
            <a:xfrm>
              <a:off x="7082517" y="2818665"/>
              <a:ext cx="4461783" cy="327099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A4122483-36AB-6F4D-B533-66791698DA79}"/>
              </a:ext>
            </a:extLst>
          </p:cNvPr>
          <p:cNvGrpSpPr/>
          <p:nvPr/>
        </p:nvGrpSpPr>
        <p:grpSpPr>
          <a:xfrm>
            <a:off x="6484589" y="1500885"/>
            <a:ext cx="5169896" cy="1970236"/>
            <a:chOff x="412411" y="3854963"/>
            <a:chExt cx="5169896" cy="197023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313132A-6964-B048-8293-C318F037FC16}"/>
                </a:ext>
              </a:extLst>
            </p:cNvPr>
            <p:cNvSpPr txBox="1"/>
            <p:nvPr/>
          </p:nvSpPr>
          <p:spPr>
            <a:xfrm>
              <a:off x="412411" y="3854963"/>
              <a:ext cx="480071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The smell of </a:t>
              </a:r>
              <a:r>
                <a:rPr lang="en-US" sz="2400" b="1" dirty="0"/>
                <a:t>context managers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A7BFEC2-AB78-9E45-8B37-47E9CC79406F}"/>
                </a:ext>
              </a:extLst>
            </p:cNvPr>
            <p:cNvSpPr txBox="1"/>
            <p:nvPr/>
          </p:nvSpPr>
          <p:spPr>
            <a:xfrm>
              <a:off x="618797" y="4314679"/>
              <a:ext cx="4963510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# Prepare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try: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# The code you care about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finally: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# Clean up   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F7D0C52-FB5D-4E4D-A7FE-81CAEE418BCF}"/>
                </a:ext>
              </a:extLst>
            </p:cNvPr>
            <p:cNvSpPr/>
            <p:nvPr/>
          </p:nvSpPr>
          <p:spPr>
            <a:xfrm>
              <a:off x="504497" y="4349820"/>
              <a:ext cx="4738917" cy="602525"/>
            </a:xfrm>
            <a:prstGeom prst="rect">
              <a:avLst/>
            </a:prstGeom>
            <a:solidFill>
              <a:schemeClr val="accent4">
                <a:lumMod val="60000"/>
                <a:lumOff val="40000"/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E2C5716-4852-E941-ACB5-C04FAE479C10}"/>
                </a:ext>
              </a:extLst>
            </p:cNvPr>
            <p:cNvSpPr/>
            <p:nvPr/>
          </p:nvSpPr>
          <p:spPr>
            <a:xfrm>
              <a:off x="504497" y="5205806"/>
              <a:ext cx="4738917" cy="619393"/>
            </a:xfrm>
            <a:prstGeom prst="rect">
              <a:avLst/>
            </a:prstGeom>
            <a:solidFill>
              <a:schemeClr val="accent4">
                <a:lumMod val="60000"/>
                <a:lumOff val="40000"/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6CAF132-E3B1-224D-8E2B-B93CD8650A8C}"/>
              </a:ext>
            </a:extLst>
          </p:cNvPr>
          <p:cNvGrpSpPr/>
          <p:nvPr/>
        </p:nvGrpSpPr>
        <p:grpSpPr>
          <a:xfrm>
            <a:off x="412412" y="3819573"/>
            <a:ext cx="5123530" cy="3033975"/>
            <a:chOff x="6638323" y="3800386"/>
            <a:chExt cx="5123530" cy="3033975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87326EA-1461-A24A-BAF3-7A9EDA74C7F4}"/>
                </a:ext>
              </a:extLst>
            </p:cNvPr>
            <p:cNvSpPr txBox="1"/>
            <p:nvPr/>
          </p:nvSpPr>
          <p:spPr>
            <a:xfrm>
              <a:off x="6638323" y="3800386"/>
              <a:ext cx="337513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The smell of </a:t>
              </a:r>
              <a:r>
                <a:rPr lang="en-US" sz="2400" b="1" dirty="0"/>
                <a:t>classes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13E0319-2EF4-D445-AA30-629586BF049E}"/>
                </a:ext>
              </a:extLst>
            </p:cNvPr>
            <p:cNvSpPr txBox="1"/>
            <p:nvPr/>
          </p:nvSpPr>
          <p:spPr>
            <a:xfrm>
              <a:off x="6798343" y="4249038"/>
              <a:ext cx="4963510" cy="25853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def </a:t>
              </a:r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first_function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(x, y, z):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# Something</a:t>
              </a:r>
            </a:p>
            <a:p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def </a:t>
              </a:r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second_function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(x, y, z):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# Something else</a:t>
              </a:r>
            </a:p>
            <a:p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def </a:t>
              </a:r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third_function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(x, y, z):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# Something more</a:t>
              </a:r>
            </a:p>
            <a:p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DFC95B3-77B3-3A4A-BB87-73E274ACECCA}"/>
                </a:ext>
              </a:extLst>
            </p:cNvPr>
            <p:cNvSpPr/>
            <p:nvPr/>
          </p:nvSpPr>
          <p:spPr>
            <a:xfrm>
              <a:off x="9144778" y="4301218"/>
              <a:ext cx="1144313" cy="317152"/>
            </a:xfrm>
            <a:prstGeom prst="rect">
              <a:avLst/>
            </a:prstGeom>
            <a:solidFill>
              <a:schemeClr val="accent5">
                <a:lumMod val="60000"/>
                <a:lumOff val="40000"/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3A515E1-7899-F043-8F12-2B6836B3A710}"/>
                </a:ext>
              </a:extLst>
            </p:cNvPr>
            <p:cNvSpPr/>
            <p:nvPr/>
          </p:nvSpPr>
          <p:spPr>
            <a:xfrm>
              <a:off x="9280098" y="5119202"/>
              <a:ext cx="1144313" cy="317152"/>
            </a:xfrm>
            <a:prstGeom prst="rect">
              <a:avLst/>
            </a:prstGeom>
            <a:solidFill>
              <a:schemeClr val="accent5">
                <a:lumMod val="60000"/>
                <a:lumOff val="40000"/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522AD41-679C-F34D-9513-C41A5B54D7EA}"/>
                </a:ext>
              </a:extLst>
            </p:cNvPr>
            <p:cNvSpPr/>
            <p:nvPr/>
          </p:nvSpPr>
          <p:spPr>
            <a:xfrm>
              <a:off x="9144778" y="5901700"/>
              <a:ext cx="1144313" cy="317152"/>
            </a:xfrm>
            <a:prstGeom prst="rect">
              <a:avLst/>
            </a:prstGeom>
            <a:solidFill>
              <a:schemeClr val="accent5">
                <a:lumMod val="60000"/>
                <a:lumOff val="40000"/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id="{E78CA57B-BCDC-DE41-B3AF-4E0BC0163B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2018, v. 1.0, CC BY-SA 4.0</a:t>
            </a:r>
          </a:p>
        </p:txBody>
      </p:sp>
    </p:spTree>
    <p:extLst>
      <p:ext uri="{BB962C8B-B14F-4D97-AF65-F5344CB8AC3E}">
        <p14:creationId xmlns:p14="http://schemas.microsoft.com/office/powerpoint/2010/main" val="2302832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EDF18-8D2B-C04A-A3F7-705AD2FC1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smell of generators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204F02-377C-3340-BC48-0EE2DECA08C9}"/>
              </a:ext>
            </a:extLst>
          </p:cNvPr>
          <p:cNvSpPr txBox="1"/>
          <p:nvPr/>
        </p:nvSpPr>
        <p:spPr>
          <a:xfrm>
            <a:off x="5129050" y="1716259"/>
            <a:ext cx="553895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for ... 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# Transform / filter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for ... 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   # Transform / filter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   # The interesting part of the code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FBBC37D-58F9-B145-A538-F0DB46F7EFAC}"/>
              </a:ext>
            </a:extLst>
          </p:cNvPr>
          <p:cNvSpPr/>
          <p:nvPr/>
        </p:nvSpPr>
        <p:spPr>
          <a:xfrm>
            <a:off x="5129050" y="1716259"/>
            <a:ext cx="5538952" cy="1160637"/>
          </a:xfrm>
          <a:prstGeom prst="rect">
            <a:avLst/>
          </a:prstGeom>
          <a:solidFill>
            <a:schemeClr val="accent2">
              <a:lumMod val="60000"/>
              <a:lumOff val="40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B0B4F9-331F-D045-BD39-23B20355D9A9}"/>
              </a:ext>
            </a:extLst>
          </p:cNvPr>
          <p:cNvSpPr txBox="1"/>
          <p:nvPr/>
        </p:nvSpPr>
        <p:spPr>
          <a:xfrm>
            <a:off x="630620" y="1690688"/>
            <a:ext cx="31058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One or more nested loops, variables over which one iterates requires some extra transformation or filtering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069AAF-A890-874A-B170-313CCD484C4B}"/>
              </a:ext>
            </a:extLst>
          </p:cNvPr>
          <p:cNvSpPr txBox="1"/>
          <p:nvPr/>
        </p:nvSpPr>
        <p:spPr>
          <a:xfrm>
            <a:off x="1192923" y="3477916"/>
            <a:ext cx="2743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is the part that actually does some interesting computation. At the moment, it’s hard to test it!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274D8CF-42A0-4D4F-A711-401771608E29}"/>
              </a:ext>
            </a:extLst>
          </p:cNvPr>
          <p:cNvCxnSpPr>
            <a:cxnSpLocks/>
          </p:cNvCxnSpPr>
          <p:nvPr/>
        </p:nvCxnSpPr>
        <p:spPr>
          <a:xfrm>
            <a:off x="3736428" y="2198548"/>
            <a:ext cx="1024758" cy="7176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EF85415-082E-F940-A64C-10F65E671CF7}"/>
              </a:ext>
            </a:extLst>
          </p:cNvPr>
          <p:cNvCxnSpPr>
            <a:cxnSpLocks/>
          </p:cNvCxnSpPr>
          <p:nvPr/>
        </p:nvCxnSpPr>
        <p:spPr>
          <a:xfrm flipV="1">
            <a:off x="4248807" y="3042302"/>
            <a:ext cx="1718442" cy="65914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2F18519-59B6-EE4D-A0A4-817C1A1C8821}"/>
              </a:ext>
            </a:extLst>
          </p:cNvPr>
          <p:cNvSpPr txBox="1"/>
          <p:nvPr/>
        </p:nvSpPr>
        <p:spPr>
          <a:xfrm>
            <a:off x="5129050" y="5056363"/>
            <a:ext cx="55389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for ... in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my_generator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():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# The interesting part of the code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8AEDC99-449C-7E44-BDDA-4457C7545E3A}"/>
              </a:ext>
            </a:extLst>
          </p:cNvPr>
          <p:cNvSpPr/>
          <p:nvPr/>
        </p:nvSpPr>
        <p:spPr>
          <a:xfrm>
            <a:off x="5129050" y="5056364"/>
            <a:ext cx="3457902" cy="325406"/>
          </a:xfrm>
          <a:prstGeom prst="rect">
            <a:avLst/>
          </a:prstGeom>
          <a:solidFill>
            <a:schemeClr val="accent2">
              <a:lumMod val="60000"/>
              <a:lumOff val="40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24EF5B1-2BEF-E44B-8A75-4A48BACD4229}"/>
              </a:ext>
            </a:extLst>
          </p:cNvPr>
          <p:cNvSpPr txBox="1"/>
          <p:nvPr/>
        </p:nvSpPr>
        <p:spPr>
          <a:xfrm>
            <a:off x="6243145" y="3900826"/>
            <a:ext cx="27642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… becomes …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5319109D-E021-C541-ACF5-92B6BB213A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2018, v. 1.0, CC BY-SA 4.0</a:t>
            </a:r>
          </a:p>
        </p:txBody>
      </p:sp>
    </p:spTree>
    <p:extLst>
      <p:ext uri="{BB962C8B-B14F-4D97-AF65-F5344CB8AC3E}">
        <p14:creationId xmlns:p14="http://schemas.microsoft.com/office/powerpoint/2010/main" val="8254667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EDF18-8D2B-C04A-A3F7-705AD2FC1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smell of classes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B0B4F9-331F-D045-BD39-23B20355D9A9}"/>
              </a:ext>
            </a:extLst>
          </p:cNvPr>
          <p:cNvSpPr txBox="1"/>
          <p:nvPr/>
        </p:nvSpPr>
        <p:spPr>
          <a:xfrm>
            <a:off x="524533" y="1636654"/>
            <a:ext cx="31058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same set of parameters is needed for a set of functions. In code calling this function, one needs extra code to keep these parameters in sync.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274D8CF-42A0-4D4F-A711-401771608E29}"/>
              </a:ext>
            </a:extLst>
          </p:cNvPr>
          <p:cNvCxnSpPr>
            <a:cxnSpLocks/>
          </p:cNvCxnSpPr>
          <p:nvPr/>
        </p:nvCxnSpPr>
        <p:spPr>
          <a:xfrm flipV="1">
            <a:off x="3762703" y="1787939"/>
            <a:ext cx="932877" cy="14255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B24EF5B1-2BEF-E44B-8A75-4A48BACD4229}"/>
              </a:ext>
            </a:extLst>
          </p:cNvPr>
          <p:cNvSpPr txBox="1"/>
          <p:nvPr/>
        </p:nvSpPr>
        <p:spPr>
          <a:xfrm>
            <a:off x="4141076" y="3830851"/>
            <a:ext cx="27642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… becomes …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061421A-6BC1-7146-AD0B-6D78E022BE56}"/>
              </a:ext>
            </a:extLst>
          </p:cNvPr>
          <p:cNvSpPr txBox="1"/>
          <p:nvPr/>
        </p:nvSpPr>
        <p:spPr>
          <a:xfrm>
            <a:off x="1217595" y="4932471"/>
            <a:ext cx="4305591" cy="923330"/>
          </a:xfrm>
          <a:prstGeom prst="rect">
            <a:avLst/>
          </a:prstGeom>
          <a:solidFill>
            <a:schemeClr val="accent5">
              <a:lumMod val="60000"/>
              <a:lumOff val="40000"/>
              <a:alpha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class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Xyz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def __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init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__(self, x, y, z):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   ...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88D4499-21C5-9348-A1DD-535F137BA4DA}"/>
              </a:ext>
            </a:extLst>
          </p:cNvPr>
          <p:cNvGrpSpPr/>
          <p:nvPr/>
        </p:nvGrpSpPr>
        <p:grpSpPr>
          <a:xfrm>
            <a:off x="5004426" y="1494636"/>
            <a:ext cx="4963510" cy="2308324"/>
            <a:chOff x="6441528" y="4249038"/>
            <a:chExt cx="4963510" cy="2308324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FCAE921-FCA7-0F46-A84A-563932DD12BD}"/>
                </a:ext>
              </a:extLst>
            </p:cNvPr>
            <p:cNvSpPr txBox="1"/>
            <p:nvPr/>
          </p:nvSpPr>
          <p:spPr>
            <a:xfrm>
              <a:off x="6441528" y="4249038"/>
              <a:ext cx="4963510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def </a:t>
              </a:r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first_function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(x, y, z):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# Something</a:t>
              </a:r>
            </a:p>
            <a:p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def </a:t>
              </a:r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second_function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(x, y, z):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# Something else</a:t>
              </a:r>
            </a:p>
            <a:p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def </a:t>
              </a:r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third_function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(x, y, z):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# Something more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8D36D9D-16FD-2B43-8761-333A375C96A8}"/>
                </a:ext>
              </a:extLst>
            </p:cNvPr>
            <p:cNvSpPr/>
            <p:nvPr/>
          </p:nvSpPr>
          <p:spPr>
            <a:xfrm>
              <a:off x="8787963" y="4301218"/>
              <a:ext cx="1144313" cy="317152"/>
            </a:xfrm>
            <a:prstGeom prst="rect">
              <a:avLst/>
            </a:prstGeom>
            <a:solidFill>
              <a:schemeClr val="accent5">
                <a:lumMod val="60000"/>
                <a:lumOff val="40000"/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57DDC12-4A0E-EB47-83CB-F634B76C2422}"/>
                </a:ext>
              </a:extLst>
            </p:cNvPr>
            <p:cNvSpPr/>
            <p:nvPr/>
          </p:nvSpPr>
          <p:spPr>
            <a:xfrm>
              <a:off x="8923283" y="5119202"/>
              <a:ext cx="1144313" cy="317152"/>
            </a:xfrm>
            <a:prstGeom prst="rect">
              <a:avLst/>
            </a:prstGeom>
            <a:solidFill>
              <a:schemeClr val="accent5">
                <a:lumMod val="60000"/>
                <a:lumOff val="40000"/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58AA34F-701D-134F-BE88-7548DCD5571F}"/>
                </a:ext>
              </a:extLst>
            </p:cNvPr>
            <p:cNvSpPr/>
            <p:nvPr/>
          </p:nvSpPr>
          <p:spPr>
            <a:xfrm>
              <a:off x="8787963" y="5901700"/>
              <a:ext cx="1144313" cy="317152"/>
            </a:xfrm>
            <a:prstGeom prst="rect">
              <a:avLst/>
            </a:prstGeom>
            <a:solidFill>
              <a:schemeClr val="accent5">
                <a:lumMod val="60000"/>
                <a:lumOff val="40000"/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48A3A74-361F-E54D-87DD-1B4A6F197190}"/>
              </a:ext>
            </a:extLst>
          </p:cNvPr>
          <p:cNvCxnSpPr>
            <a:cxnSpLocks/>
          </p:cNvCxnSpPr>
          <p:nvPr/>
        </p:nvCxnSpPr>
        <p:spPr>
          <a:xfrm>
            <a:off x="3770669" y="2507354"/>
            <a:ext cx="924911" cy="9921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4C32CCC-1A39-3B44-8656-97DD6431EC7E}"/>
              </a:ext>
            </a:extLst>
          </p:cNvPr>
          <p:cNvCxnSpPr>
            <a:cxnSpLocks/>
          </p:cNvCxnSpPr>
          <p:nvPr/>
        </p:nvCxnSpPr>
        <p:spPr>
          <a:xfrm>
            <a:off x="3770669" y="3113982"/>
            <a:ext cx="924911" cy="19189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4D562D9C-991B-2C47-96FB-1B128303CADC}"/>
              </a:ext>
            </a:extLst>
          </p:cNvPr>
          <p:cNvSpPr/>
          <p:nvPr/>
        </p:nvSpPr>
        <p:spPr>
          <a:xfrm>
            <a:off x="6222125" y="4424194"/>
            <a:ext cx="388882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first_function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xyz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# Something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second_function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xyz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# Something else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third_function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xyz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# Something more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F006C9C-E37D-3D4C-BE40-D077506CE5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2018, v. 1.0, CC BY-SA 4.0</a:t>
            </a:r>
          </a:p>
        </p:txBody>
      </p:sp>
    </p:spTree>
    <p:extLst>
      <p:ext uri="{BB962C8B-B14F-4D97-AF65-F5344CB8AC3E}">
        <p14:creationId xmlns:p14="http://schemas.microsoft.com/office/powerpoint/2010/main" val="22152531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40641</TotalTime>
  <Words>2233</Words>
  <Application>Microsoft Macintosh PowerPoint</Application>
  <PresentationFormat>Widescreen</PresentationFormat>
  <Paragraphs>300</Paragraphs>
  <Slides>36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3" baseType="lpstr">
      <vt:lpstr>Arial</vt:lpstr>
      <vt:lpstr>Calibri</vt:lpstr>
      <vt:lpstr>Calibri Light</vt:lpstr>
      <vt:lpstr>Consolas</vt:lpstr>
      <vt:lpstr>Courier</vt:lpstr>
      <vt:lpstr>System Font Regular</vt:lpstr>
      <vt:lpstr>Office Theme</vt:lpstr>
      <vt:lpstr>Python by smell</vt:lpstr>
      <vt:lpstr>What’s this smell?</vt:lpstr>
      <vt:lpstr>What about this smell?</vt:lpstr>
      <vt:lpstr>What about this smell?</vt:lpstr>
      <vt:lpstr>What is wrong with smelly code?</vt:lpstr>
      <vt:lpstr>Objective</vt:lpstr>
      <vt:lpstr>All the “advanced Python constructs” smells</vt:lpstr>
      <vt:lpstr>The smell of generators</vt:lpstr>
      <vt:lpstr>The smell of classes</vt:lpstr>
      <vt:lpstr>The smell of context managers</vt:lpstr>
      <vt:lpstr>The smell of decorators</vt:lpstr>
      <vt:lpstr>One smell at the time: generators first</vt:lpstr>
      <vt:lpstr>The smell of generators</vt:lpstr>
      <vt:lpstr>Example</vt:lpstr>
      <vt:lpstr>Ideally…</vt:lpstr>
      <vt:lpstr>Go to “generators” notebooks</vt:lpstr>
      <vt:lpstr>Recap: Generators</vt:lpstr>
      <vt:lpstr>One smell at the time: classes (an introduction)</vt:lpstr>
      <vt:lpstr>The smell of classes</vt:lpstr>
      <vt:lpstr>Go to “classes” notebooks</vt:lpstr>
      <vt:lpstr>Recap: Classes</vt:lpstr>
      <vt:lpstr>Recap: Class structure</vt:lpstr>
      <vt:lpstr>What belongs to a class?</vt:lpstr>
      <vt:lpstr>Another smell of classes</vt:lpstr>
      <vt:lpstr>Another smell of classes – simple example</vt:lpstr>
      <vt:lpstr>Real example: sklearn</vt:lpstr>
      <vt:lpstr>Real example: sklearn</vt:lpstr>
      <vt:lpstr>One smell at the time: Context managers</vt:lpstr>
      <vt:lpstr>The smell of context managers</vt:lpstr>
      <vt:lpstr>Go to “context managers” notebooks</vt:lpstr>
      <vt:lpstr>Recap: Context managers</vt:lpstr>
      <vt:lpstr>FYI: most general way of defining context manger</vt:lpstr>
      <vt:lpstr>Keep your nose ready!</vt:lpstr>
      <vt:lpstr>Where to go from here…</vt:lpstr>
      <vt:lpstr>Thank you!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 by smell</dc:title>
  <dc:creator>Berkes Pietro</dc:creator>
  <cp:lastModifiedBy>Berkes Pietro</cp:lastModifiedBy>
  <cp:revision>154</cp:revision>
  <dcterms:created xsi:type="dcterms:W3CDTF">2018-07-24T12:49:38Z</dcterms:created>
  <dcterms:modified xsi:type="dcterms:W3CDTF">2018-08-29T16:55:31Z</dcterms:modified>
</cp:coreProperties>
</file>